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366" r:id="rId3"/>
    <p:sldId id="371" r:id="rId4"/>
    <p:sldId id="431" r:id="rId5"/>
    <p:sldId id="475" r:id="rId6"/>
    <p:sldId id="368" r:id="rId7"/>
    <p:sldId id="394" r:id="rId8"/>
    <p:sldId id="419" r:id="rId9"/>
    <p:sldId id="420" r:id="rId10"/>
    <p:sldId id="397" r:id="rId11"/>
    <p:sldId id="398" r:id="rId12"/>
    <p:sldId id="464" r:id="rId13"/>
    <p:sldId id="465" r:id="rId14"/>
    <p:sldId id="466" r:id="rId15"/>
    <p:sldId id="467" r:id="rId16"/>
    <p:sldId id="468" r:id="rId17"/>
    <p:sldId id="469" r:id="rId18"/>
    <p:sldId id="470" r:id="rId19"/>
    <p:sldId id="471" r:id="rId20"/>
    <p:sldId id="433" r:id="rId21"/>
    <p:sldId id="399" r:id="rId22"/>
    <p:sldId id="424" r:id="rId23"/>
    <p:sldId id="426" r:id="rId24"/>
    <p:sldId id="400" r:id="rId25"/>
    <p:sldId id="401" r:id="rId26"/>
    <p:sldId id="402" r:id="rId27"/>
    <p:sldId id="427" r:id="rId28"/>
    <p:sldId id="404" r:id="rId29"/>
    <p:sldId id="430" r:id="rId30"/>
    <p:sldId id="405" r:id="rId31"/>
    <p:sldId id="272" r:id="rId32"/>
    <p:sldId id="474" r:id="rId33"/>
    <p:sldId id="287" r:id="rId34"/>
    <p:sldId id="472" r:id="rId35"/>
    <p:sldId id="453" r:id="rId36"/>
    <p:sldId id="447" r:id="rId37"/>
    <p:sldId id="448" r:id="rId38"/>
    <p:sldId id="449" r:id="rId39"/>
    <p:sldId id="450" r:id="rId40"/>
    <p:sldId id="451" r:id="rId41"/>
    <p:sldId id="452" r:id="rId42"/>
    <p:sldId id="473" r:id="rId43"/>
    <p:sldId id="442" r:id="rId44"/>
    <p:sldId id="443" r:id="rId45"/>
    <p:sldId id="382" r:id="rId46"/>
    <p:sldId id="386" r:id="rId47"/>
    <p:sldId id="444" r:id="rId4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E1E3C"/>
    <a:srgbClr val="D80000"/>
    <a:srgbClr val="407E97"/>
    <a:srgbClr val="33CC33"/>
    <a:srgbClr val="99FF33"/>
    <a:srgbClr val="000000"/>
    <a:srgbClr val="B6B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68" autoAdjust="0"/>
    <p:restoredTop sz="96178" autoAdjust="0"/>
  </p:normalViewPr>
  <p:slideViewPr>
    <p:cSldViewPr>
      <p:cViewPr>
        <p:scale>
          <a:sx n="80" d="100"/>
          <a:sy n="80" d="100"/>
        </p:scale>
        <p:origin x="-1224" y="-192"/>
      </p:cViewPr>
      <p:guideLst>
        <p:guide orient="horz" pos="754"/>
        <p:guide pos="283"/>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14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C374BE-6195-4767-A96C-12C2BB02707A}" type="datetimeFigureOut">
              <a:rPr lang="en-US" smtClean="0"/>
              <a:t>4/18/2017</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6B2BEA-50B1-4659-9B68-373416536544}" type="slidenum">
              <a:rPr lang="de-DE" smtClean="0"/>
              <a:t>‹Nr.›</a:t>
            </a:fld>
            <a:endParaRPr lang="de-DE"/>
          </a:p>
        </p:txBody>
      </p:sp>
    </p:spTree>
    <p:extLst>
      <p:ext uri="{BB962C8B-B14F-4D97-AF65-F5344CB8AC3E}">
        <p14:creationId xmlns:p14="http://schemas.microsoft.com/office/powerpoint/2010/main" val="278224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73C9D-DCCE-4E6D-B1BC-C7AD3BC95391}" type="datetimeFigureOut">
              <a:rPr lang="en-US" smtClean="0"/>
              <a:t>4/18/2017</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24144-C57B-4474-B5C5-FBE51415B08B}" type="slidenum">
              <a:rPr lang="en-US" smtClean="0"/>
              <a:t>‹Nr.›</a:t>
            </a:fld>
            <a:endParaRPr lang="en-US"/>
          </a:p>
        </p:txBody>
      </p:sp>
    </p:spTree>
    <p:extLst>
      <p:ext uri="{BB962C8B-B14F-4D97-AF65-F5344CB8AC3E}">
        <p14:creationId xmlns:p14="http://schemas.microsoft.com/office/powerpoint/2010/main" val="418902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44524144-C57B-4474-B5C5-FBE51415B08B}" type="slidenum">
              <a:rPr lang="en-US" smtClean="0"/>
              <a:t>2</a:t>
            </a:fld>
            <a:endParaRPr lang="en-US"/>
          </a:p>
        </p:txBody>
      </p:sp>
    </p:spTree>
    <p:extLst>
      <p:ext uri="{BB962C8B-B14F-4D97-AF65-F5344CB8AC3E}">
        <p14:creationId xmlns:p14="http://schemas.microsoft.com/office/powerpoint/2010/main" val="285427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9ABD932-4BD1-4C53-820D-24D32831AB97}" type="slidenum">
              <a:rPr lang="en-US" smtClean="0"/>
              <a:t>3</a:t>
            </a:fld>
            <a:endParaRPr lang="en-US"/>
          </a:p>
        </p:txBody>
      </p:sp>
    </p:spTree>
    <p:extLst>
      <p:ext uri="{BB962C8B-B14F-4D97-AF65-F5344CB8AC3E}">
        <p14:creationId xmlns:p14="http://schemas.microsoft.com/office/powerpoint/2010/main" val="100903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44524144-C57B-4474-B5C5-FBE51415B08B}" type="slidenum">
              <a:rPr lang="en-US" smtClean="0"/>
              <a:t>4</a:t>
            </a:fld>
            <a:endParaRPr lang="en-US"/>
          </a:p>
        </p:txBody>
      </p:sp>
    </p:spTree>
    <p:extLst>
      <p:ext uri="{BB962C8B-B14F-4D97-AF65-F5344CB8AC3E}">
        <p14:creationId xmlns:p14="http://schemas.microsoft.com/office/powerpoint/2010/main" val="1247844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44524144-C57B-4474-B5C5-FBE51415B08B}" type="slidenum">
              <a:rPr lang="en-US" smtClean="0"/>
              <a:t>5</a:t>
            </a:fld>
            <a:endParaRPr lang="en-US"/>
          </a:p>
        </p:txBody>
      </p:sp>
    </p:spTree>
    <p:extLst>
      <p:ext uri="{BB962C8B-B14F-4D97-AF65-F5344CB8AC3E}">
        <p14:creationId xmlns:p14="http://schemas.microsoft.com/office/powerpoint/2010/main" val="124784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2</a:t>
            </a:r>
            <a:endParaRPr lang="en-US" dirty="0"/>
          </a:p>
        </p:txBody>
      </p:sp>
      <p:sp>
        <p:nvSpPr>
          <p:cNvPr id="4" name="Foliennummernplatzhalter 3"/>
          <p:cNvSpPr>
            <a:spLocks noGrp="1"/>
          </p:cNvSpPr>
          <p:nvPr>
            <p:ph type="sldNum" sz="quarter" idx="10"/>
          </p:nvPr>
        </p:nvSpPr>
        <p:spPr/>
        <p:txBody>
          <a:bodyPr/>
          <a:lstStyle/>
          <a:p>
            <a:fld id="{44524144-C57B-4474-B5C5-FBE51415B08B}" type="slidenum">
              <a:rPr lang="en-US" smtClean="0"/>
              <a:t>6</a:t>
            </a:fld>
            <a:endParaRPr lang="en-US"/>
          </a:p>
        </p:txBody>
      </p:sp>
    </p:spTree>
    <p:extLst>
      <p:ext uri="{BB962C8B-B14F-4D97-AF65-F5344CB8AC3E}">
        <p14:creationId xmlns:p14="http://schemas.microsoft.com/office/powerpoint/2010/main" val="200958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2</a:t>
            </a:r>
            <a:endParaRPr lang="en-US" dirty="0"/>
          </a:p>
        </p:txBody>
      </p:sp>
      <p:sp>
        <p:nvSpPr>
          <p:cNvPr id="4" name="Foliennummernplatzhalter 3"/>
          <p:cNvSpPr>
            <a:spLocks noGrp="1"/>
          </p:cNvSpPr>
          <p:nvPr>
            <p:ph type="sldNum" sz="quarter" idx="10"/>
          </p:nvPr>
        </p:nvSpPr>
        <p:spPr/>
        <p:txBody>
          <a:bodyPr/>
          <a:lstStyle/>
          <a:p>
            <a:fld id="{44524144-C57B-4474-B5C5-FBE51415B08B}" type="slidenum">
              <a:rPr lang="en-US" smtClean="0"/>
              <a:t>10</a:t>
            </a:fld>
            <a:endParaRPr lang="en-US"/>
          </a:p>
        </p:txBody>
      </p:sp>
    </p:spTree>
    <p:extLst>
      <p:ext uri="{BB962C8B-B14F-4D97-AF65-F5344CB8AC3E}">
        <p14:creationId xmlns:p14="http://schemas.microsoft.com/office/powerpoint/2010/main" val="2009583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2</a:t>
            </a:r>
            <a:endParaRPr lang="en-US" dirty="0"/>
          </a:p>
        </p:txBody>
      </p:sp>
      <p:sp>
        <p:nvSpPr>
          <p:cNvPr id="4" name="Foliennummernplatzhalter 3"/>
          <p:cNvSpPr>
            <a:spLocks noGrp="1"/>
          </p:cNvSpPr>
          <p:nvPr>
            <p:ph type="sldNum" sz="quarter" idx="10"/>
          </p:nvPr>
        </p:nvSpPr>
        <p:spPr/>
        <p:txBody>
          <a:bodyPr/>
          <a:lstStyle/>
          <a:p>
            <a:fld id="{44524144-C57B-4474-B5C5-FBE51415B08B}" type="slidenum">
              <a:rPr lang="en-US" smtClean="0"/>
              <a:t>21</a:t>
            </a:fld>
            <a:endParaRPr lang="en-US"/>
          </a:p>
        </p:txBody>
      </p:sp>
    </p:spTree>
    <p:extLst>
      <p:ext uri="{BB962C8B-B14F-4D97-AF65-F5344CB8AC3E}">
        <p14:creationId xmlns:p14="http://schemas.microsoft.com/office/powerpoint/2010/main" val="200958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2</a:t>
            </a:r>
            <a:endParaRPr lang="en-US" dirty="0"/>
          </a:p>
        </p:txBody>
      </p:sp>
      <p:sp>
        <p:nvSpPr>
          <p:cNvPr id="4" name="Foliennummernplatzhalter 3"/>
          <p:cNvSpPr>
            <a:spLocks noGrp="1"/>
          </p:cNvSpPr>
          <p:nvPr>
            <p:ph type="sldNum" sz="quarter" idx="10"/>
          </p:nvPr>
        </p:nvSpPr>
        <p:spPr/>
        <p:txBody>
          <a:bodyPr/>
          <a:lstStyle/>
          <a:p>
            <a:fld id="{44524144-C57B-4474-B5C5-FBE51415B08B}" type="slidenum">
              <a:rPr lang="en-US" smtClean="0"/>
              <a:t>30</a:t>
            </a:fld>
            <a:endParaRPr lang="en-US"/>
          </a:p>
        </p:txBody>
      </p:sp>
    </p:spTree>
    <p:extLst>
      <p:ext uri="{BB962C8B-B14F-4D97-AF65-F5344CB8AC3E}">
        <p14:creationId xmlns:p14="http://schemas.microsoft.com/office/powerpoint/2010/main" val="200958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44524144-C57B-4474-B5C5-FBE51415B08B}" type="slidenum">
              <a:rPr lang="en-US" smtClean="0"/>
              <a:t>31</a:t>
            </a:fld>
            <a:endParaRPr lang="en-US"/>
          </a:p>
        </p:txBody>
      </p:sp>
    </p:spTree>
    <p:extLst>
      <p:ext uri="{BB962C8B-B14F-4D97-AF65-F5344CB8AC3E}">
        <p14:creationId xmlns:p14="http://schemas.microsoft.com/office/powerpoint/2010/main" val="4227048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094" name="Rectangle 22"/>
          <p:cNvSpPr>
            <a:spLocks noChangeArrowheads="1"/>
          </p:cNvSpPr>
          <p:nvPr/>
        </p:nvSpPr>
        <p:spPr bwMode="auto">
          <a:xfrm>
            <a:off x="296863" y="1449388"/>
            <a:ext cx="8550275" cy="2654300"/>
          </a:xfrm>
          <a:prstGeom prst="rect">
            <a:avLst/>
          </a:prstGeom>
          <a:solidFill>
            <a:srgbClr val="EAEAEA"/>
          </a:solidFill>
          <a:ln w="9525">
            <a:noFill/>
            <a:miter lim="800000"/>
            <a:headEnd/>
            <a:tailEnd/>
          </a:ln>
          <a:effectLst/>
        </p:spPr>
        <p:txBody>
          <a:bodyPr wrap="none" anchor="ctr"/>
          <a:lstStyle/>
          <a:p>
            <a:pPr algn="ctr" defTabSz="457200" eaLnBrk="1" fontAlgn="auto" hangingPunct="1">
              <a:spcBef>
                <a:spcPts val="0"/>
              </a:spcBef>
              <a:spcAft>
                <a:spcPts val="0"/>
              </a:spcAft>
            </a:pPr>
            <a:r>
              <a:rPr lang="de-DE">
                <a:solidFill>
                  <a:srgbClr val="000000"/>
                </a:solidFill>
                <a:latin typeface="Arial"/>
              </a:rPr>
              <a:t>Platzhalter für Bild, Bild auf Titelfolie hinter das Logo einsetzen</a:t>
            </a:r>
          </a:p>
        </p:txBody>
      </p:sp>
      <p:sp>
        <p:nvSpPr>
          <p:cNvPr id="5" name="Rectangle 17"/>
          <p:cNvSpPr>
            <a:spLocks noChangeArrowheads="1"/>
          </p:cNvSpPr>
          <p:nvPr/>
        </p:nvSpPr>
        <p:spPr bwMode="auto">
          <a:xfrm>
            <a:off x="287338" y="4103688"/>
            <a:ext cx="8583612" cy="2192337"/>
          </a:xfrm>
          <a:prstGeom prst="rect">
            <a:avLst/>
          </a:prstGeom>
          <a:solidFill>
            <a:srgbClr val="FFF0B2"/>
          </a:solidFill>
          <a:ln w="9525">
            <a:noFill/>
            <a:miter lim="800000"/>
            <a:headEnd/>
            <a:tailEnd/>
          </a:ln>
          <a:effectLst/>
        </p:spPr>
        <p:txBody>
          <a:bodyPr wrap="none" anchor="ctr"/>
          <a:lstStyle/>
          <a:p>
            <a:pPr algn="ctr" defTabSz="457200" eaLnBrk="1" fontAlgn="auto" hangingPunct="1">
              <a:spcBef>
                <a:spcPts val="0"/>
              </a:spcBef>
              <a:spcAft>
                <a:spcPts val="0"/>
              </a:spcAft>
            </a:pPr>
            <a:r>
              <a:rPr lang="de-DE">
                <a:solidFill>
                  <a:srgbClr val="000000"/>
                </a:solidFill>
                <a:latin typeface="Arial"/>
              </a:rPr>
              <a:t>   </a:t>
            </a:r>
          </a:p>
        </p:txBody>
      </p:sp>
      <p:pic>
        <p:nvPicPr>
          <p:cNvPr id="6" name="Picture 16" descr="TU_Braunschweig_02"/>
          <p:cNvPicPr>
            <a:picLocks noChangeAspect="1" noChangeArrowheads="1"/>
          </p:cNvPicPr>
          <p:nvPr/>
        </p:nvPicPr>
        <p:blipFill>
          <a:blip r:embed="rId2" cstate="print"/>
          <a:srcRect/>
          <a:stretch>
            <a:fillRect/>
          </a:stretch>
        </p:blipFill>
        <p:spPr bwMode="auto">
          <a:xfrm>
            <a:off x="287338" y="1438275"/>
            <a:ext cx="8580437" cy="2665413"/>
          </a:xfrm>
          <a:prstGeom prst="rect">
            <a:avLst/>
          </a:prstGeom>
          <a:noFill/>
          <a:ln w="9525">
            <a:noFill/>
            <a:miter lim="800000"/>
            <a:headEnd/>
            <a:tailEnd/>
          </a:ln>
        </p:spPr>
      </p:pic>
      <p:pic>
        <p:nvPicPr>
          <p:cNvPr id="7" name="Picture 13" descr="TUBS_CO_150dpi"/>
          <p:cNvPicPr>
            <a:picLocks noChangeAspect="1" noChangeArrowheads="1"/>
          </p:cNvPicPr>
          <p:nvPr/>
        </p:nvPicPr>
        <p:blipFill>
          <a:blip r:embed="rId3" cstate="print"/>
          <a:srcRect/>
          <a:stretch>
            <a:fillRect/>
          </a:stretch>
        </p:blipFill>
        <p:spPr bwMode="auto">
          <a:xfrm>
            <a:off x="0" y="741363"/>
            <a:ext cx="2517775" cy="939800"/>
          </a:xfrm>
          <a:prstGeom prst="rect">
            <a:avLst/>
          </a:prstGeom>
          <a:noFill/>
        </p:spPr>
      </p:pic>
      <p:sp>
        <p:nvSpPr>
          <p:cNvPr id="8" name="Rectangle 18"/>
          <p:cNvSpPr>
            <a:spLocks noChangeArrowheads="1"/>
          </p:cNvSpPr>
          <p:nvPr/>
        </p:nvSpPr>
        <p:spPr bwMode="auto">
          <a:xfrm>
            <a:off x="287338" y="6297613"/>
            <a:ext cx="8583612" cy="287337"/>
          </a:xfrm>
          <a:prstGeom prst="rect">
            <a:avLst/>
          </a:prstGeom>
          <a:solidFill>
            <a:srgbClr val="BE1E3C"/>
          </a:solidFill>
          <a:ln w="9525">
            <a:noFill/>
            <a:miter lim="800000"/>
            <a:headEnd/>
            <a:tailEnd/>
          </a:ln>
          <a:effectLst/>
        </p:spPr>
        <p:txBody>
          <a:bodyPr wrap="none" anchor="ctr"/>
          <a:lstStyle/>
          <a:p>
            <a:pPr defTabSz="457200" eaLnBrk="1" fontAlgn="auto" hangingPunct="1">
              <a:spcBef>
                <a:spcPts val="0"/>
              </a:spcBef>
              <a:spcAft>
                <a:spcPts val="0"/>
              </a:spcAft>
            </a:pPr>
            <a:endParaRPr lang="de-DE" dirty="0">
              <a:solidFill>
                <a:srgbClr val="000000"/>
              </a:solidFill>
              <a:latin typeface="Arial"/>
            </a:endParaRPr>
          </a:p>
        </p:txBody>
      </p:sp>
      <p:sp>
        <p:nvSpPr>
          <p:cNvPr id="3074" name="Rectangle 2"/>
          <p:cNvSpPr>
            <a:spLocks noGrp="1" noChangeArrowheads="1"/>
          </p:cNvSpPr>
          <p:nvPr>
            <p:ph type="ctrTitle" hasCustomPrompt="1"/>
          </p:nvPr>
        </p:nvSpPr>
        <p:spPr>
          <a:xfrm>
            <a:off x="831850" y="4356100"/>
            <a:ext cx="7772400" cy="873125"/>
          </a:xfrm>
        </p:spPr>
        <p:txBody>
          <a:bodyPr anchor="ctr"/>
          <a:lstStyle>
            <a:lvl1pPr algn="ctr">
              <a:defRPr/>
            </a:lvl1pPr>
          </a:lstStyle>
          <a:p>
            <a:r>
              <a:rPr lang="de-DE" dirty="0" smtClean="0"/>
              <a:t>Titel der Präsentation</a:t>
            </a:r>
            <a:endParaRPr lang="de-DE" dirty="0"/>
          </a:p>
        </p:txBody>
      </p:sp>
      <p:sp>
        <p:nvSpPr>
          <p:cNvPr id="3075" name="Rectangle 3"/>
          <p:cNvSpPr>
            <a:spLocks noGrp="1" noChangeArrowheads="1"/>
          </p:cNvSpPr>
          <p:nvPr>
            <p:ph type="subTitle" idx="1" hasCustomPrompt="1"/>
          </p:nvPr>
        </p:nvSpPr>
        <p:spPr>
          <a:xfrm>
            <a:off x="395537" y="5499100"/>
            <a:ext cx="8352928" cy="333375"/>
          </a:xfrm>
        </p:spPr>
        <p:txBody>
          <a:bodyPr/>
          <a:lstStyle>
            <a:lvl1pPr>
              <a:defRPr sz="1600" b="0" baseline="0"/>
            </a:lvl1pPr>
          </a:lstStyle>
          <a:p>
            <a:r>
              <a:rPr lang="de-DE" dirty="0" smtClean="0"/>
              <a:t>Erstautor, Zweitautor, … </a:t>
            </a:r>
          </a:p>
          <a:p>
            <a:r>
              <a:rPr lang="de-DE" dirty="0" smtClean="0"/>
              <a:t>Company</a:t>
            </a:r>
            <a:endParaRPr lang="de-DE" dirty="0"/>
          </a:p>
        </p:txBody>
      </p:sp>
      <p:sp>
        <p:nvSpPr>
          <p:cNvPr id="9" name="Textplatzhalter 8"/>
          <p:cNvSpPr>
            <a:spLocks noGrp="1"/>
          </p:cNvSpPr>
          <p:nvPr>
            <p:ph type="body" sz="quarter" idx="10" hasCustomPrompt="1"/>
          </p:nvPr>
        </p:nvSpPr>
        <p:spPr>
          <a:xfrm>
            <a:off x="4716016" y="6298961"/>
            <a:ext cx="4079167" cy="288000"/>
          </a:xfrm>
        </p:spPr>
        <p:txBody>
          <a:bodyPr anchor="ctr" anchorCtr="0"/>
          <a:lstStyle>
            <a:lvl1pPr algn="r">
              <a:defRPr b="1">
                <a:solidFill>
                  <a:schemeClr val="bg1"/>
                </a:solidFill>
              </a:defRPr>
            </a:lvl1pPr>
          </a:lstStyle>
          <a:p>
            <a:pPr lvl="0"/>
            <a:r>
              <a:rPr lang="de-DE" dirty="0" smtClean="0"/>
              <a:t>Konferenz</a:t>
            </a:r>
            <a:endParaRPr lang="en-US" dirty="0"/>
          </a:p>
        </p:txBody>
      </p:sp>
      <p:sp>
        <p:nvSpPr>
          <p:cNvPr id="14" name="Textplatzhalter 8"/>
          <p:cNvSpPr>
            <a:spLocks noGrp="1"/>
          </p:cNvSpPr>
          <p:nvPr>
            <p:ph type="body" sz="quarter" idx="11" hasCustomPrompt="1"/>
          </p:nvPr>
        </p:nvSpPr>
        <p:spPr>
          <a:xfrm>
            <a:off x="359832" y="6295867"/>
            <a:ext cx="4068152" cy="288000"/>
          </a:xfrm>
        </p:spPr>
        <p:txBody>
          <a:bodyPr anchor="ctr" anchorCtr="0"/>
          <a:lstStyle>
            <a:lvl1pPr algn="l">
              <a:defRPr b="1">
                <a:solidFill>
                  <a:schemeClr val="bg1"/>
                </a:solidFill>
              </a:defRPr>
            </a:lvl1pPr>
          </a:lstStyle>
          <a:p>
            <a:pPr lvl="0"/>
            <a:r>
              <a:rPr lang="de-DE" dirty="0" smtClean="0"/>
              <a:t>Datum</a:t>
            </a:r>
            <a:endParaRPr lang="en-US" dirty="0"/>
          </a:p>
        </p:txBody>
      </p:sp>
    </p:spTree>
    <p:extLst>
      <p:ext uri="{BB962C8B-B14F-4D97-AF65-F5344CB8AC3E}">
        <p14:creationId xmlns:p14="http://schemas.microsoft.com/office/powerpoint/2010/main" val="4275875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itel 3"/>
          <p:cNvSpPr>
            <a:spLocks noGrp="1"/>
          </p:cNvSpPr>
          <p:nvPr>
            <p:ph type="title"/>
          </p:nvPr>
        </p:nvSpPr>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3240574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4579127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31800" y="111125"/>
            <a:ext cx="8375650" cy="708025"/>
          </a:xfrm>
        </p:spPr>
        <p:txBody>
          <a:bodyPr/>
          <a:lstStyle/>
          <a:p>
            <a:r>
              <a:rPr lang="de-DE" dirty="0" smtClean="0"/>
              <a:t>Titelmasterformat durch Klicken bearbeiten</a:t>
            </a:r>
            <a:endParaRPr lang="de-DE" dirty="0"/>
          </a:p>
        </p:txBody>
      </p:sp>
      <p:sp>
        <p:nvSpPr>
          <p:cNvPr id="3" name="Diagrammplatzhalter 2"/>
          <p:cNvSpPr>
            <a:spLocks noGrp="1"/>
          </p:cNvSpPr>
          <p:nvPr>
            <p:ph type="chart" idx="1"/>
          </p:nvPr>
        </p:nvSpPr>
        <p:spPr>
          <a:xfrm>
            <a:off x="431800" y="1042988"/>
            <a:ext cx="8375650" cy="4772025"/>
          </a:xfrm>
        </p:spPr>
        <p:txBody>
          <a:bodyPr/>
          <a:lstStyle/>
          <a:p>
            <a:r>
              <a:rPr lang="de-DE" smtClean="0"/>
              <a:t>Diagramm durch Klicken auf Symbol hinzufügen</a:t>
            </a:r>
            <a:endParaRPr lang="de-DE" dirty="0"/>
          </a:p>
        </p:txBody>
      </p:sp>
    </p:spTree>
    <p:extLst>
      <p:ext uri="{BB962C8B-B14F-4D97-AF65-F5344CB8AC3E}">
        <p14:creationId xmlns:p14="http://schemas.microsoft.com/office/powerpoint/2010/main" val="31475216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liederung">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9144000" cy="1133475"/>
          </a:xfrm>
          <a:prstGeom prst="rect">
            <a:avLst/>
          </a:prstGeom>
          <a:solidFill>
            <a:schemeClr val="hlink"/>
          </a:solidFill>
          <a:ln w="0">
            <a:noFill/>
            <a:miter lim="800000"/>
            <a:headEnd/>
            <a:tailEnd/>
          </a:ln>
          <a:effectLst/>
        </p:spPr>
        <p:txBody>
          <a:bodyPr wrap="none" anchor="ctr"/>
          <a:lstStyle/>
          <a:p>
            <a:pPr algn="ctr" defTabSz="457200" eaLnBrk="1" fontAlgn="auto" hangingPunct="1">
              <a:spcBef>
                <a:spcPts val="0"/>
              </a:spcBef>
              <a:spcAft>
                <a:spcPts val="0"/>
              </a:spcAft>
            </a:pPr>
            <a:endParaRPr lang="de-DE" dirty="0">
              <a:solidFill>
                <a:srgbClr val="4DA6CB"/>
              </a:solidFill>
              <a:latin typeface="Arial"/>
            </a:endParaRPr>
          </a:p>
        </p:txBody>
      </p:sp>
      <p:sp>
        <p:nvSpPr>
          <p:cNvPr id="2" name="Titel 1"/>
          <p:cNvSpPr>
            <a:spLocks noGrp="1"/>
          </p:cNvSpPr>
          <p:nvPr>
            <p:ph type="title"/>
          </p:nvPr>
        </p:nvSpPr>
        <p:spPr/>
        <p:txBody>
          <a:bodyPr/>
          <a:lstStyle>
            <a:lvl1pPr>
              <a:defRPr>
                <a:solidFill>
                  <a:schemeClr val="bg1"/>
                </a:solidFill>
              </a:defRPr>
            </a:lvl1pPr>
          </a:lstStyle>
          <a:p>
            <a:r>
              <a:rPr lang="de-DE" smtClean="0"/>
              <a:t>Titelmasterformat durch Klicken bearbeiten</a:t>
            </a:r>
            <a:endParaRPr lang="de-DE" dirty="0"/>
          </a:p>
        </p:txBody>
      </p:sp>
      <p:sp>
        <p:nvSpPr>
          <p:cNvPr id="4" name="Rectangle 3"/>
          <p:cNvSpPr>
            <a:spLocks noGrp="1" noChangeArrowheads="1"/>
          </p:cNvSpPr>
          <p:nvPr>
            <p:ph type="body" idx="1"/>
          </p:nvPr>
        </p:nvSpPr>
        <p:spPr bwMode="gray">
          <a:xfrm>
            <a:off x="431800" y="1339851"/>
            <a:ext cx="8370888" cy="4622800"/>
          </a:xfrm>
          <a:noFill/>
        </p:spPr>
        <p:txBody>
          <a:bodyPr/>
          <a:lstStyle/>
          <a:p>
            <a:pPr lvl="0">
              <a:buClr>
                <a:srgbClr val="C0C0C0"/>
              </a:buClr>
            </a:pPr>
            <a:r>
              <a:rPr lang="de-DE" sz="2000" smtClean="0">
                <a:solidFill>
                  <a:srgbClr val="C0C0C0"/>
                </a:solidFill>
              </a:rPr>
              <a:t>Textmasterformat bearbeiten</a:t>
            </a:r>
          </a:p>
          <a:p>
            <a:pPr lvl="1">
              <a:buClr>
                <a:srgbClr val="C0C0C0"/>
              </a:buClr>
            </a:pPr>
            <a:r>
              <a:rPr lang="de-DE" sz="2000" smtClean="0">
                <a:solidFill>
                  <a:srgbClr val="C0C0C0"/>
                </a:solidFill>
              </a:rPr>
              <a:t>Zweite Ebene</a:t>
            </a:r>
          </a:p>
          <a:p>
            <a:pPr lvl="2">
              <a:buClr>
                <a:srgbClr val="C0C0C0"/>
              </a:buClr>
            </a:pPr>
            <a:r>
              <a:rPr lang="de-DE" sz="2000" smtClean="0">
                <a:solidFill>
                  <a:srgbClr val="C0C0C0"/>
                </a:solidFill>
              </a:rPr>
              <a:t>Dritte Ebene</a:t>
            </a:r>
          </a:p>
          <a:p>
            <a:pPr lvl="3">
              <a:buClr>
                <a:srgbClr val="C0C0C0"/>
              </a:buClr>
            </a:pPr>
            <a:r>
              <a:rPr lang="de-DE" sz="2000" smtClean="0">
                <a:solidFill>
                  <a:srgbClr val="C0C0C0"/>
                </a:solidFill>
              </a:rPr>
              <a:t>Vierte Ebene</a:t>
            </a:r>
          </a:p>
          <a:p>
            <a:pPr lvl="4">
              <a:buClr>
                <a:srgbClr val="C0C0C0"/>
              </a:buClr>
            </a:pPr>
            <a:r>
              <a:rPr lang="de-DE" sz="2000" smtClean="0">
                <a:solidFill>
                  <a:srgbClr val="C0C0C0"/>
                </a:solidFill>
              </a:rPr>
              <a:t>Fünfte Ebene</a:t>
            </a:r>
            <a:endParaRPr lang="de-DE" sz="2000" dirty="0">
              <a:solidFill>
                <a:srgbClr val="C0C0C0"/>
              </a:solidFill>
            </a:endParaRPr>
          </a:p>
        </p:txBody>
      </p:sp>
    </p:spTree>
    <p:extLst>
      <p:ext uri="{BB962C8B-B14F-4D97-AF65-F5344CB8AC3E}">
        <p14:creationId xmlns:p14="http://schemas.microsoft.com/office/powerpoint/2010/main" val="6358699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101600"/>
            <a:ext cx="9144000" cy="573088"/>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12738" y="1082675"/>
            <a:ext cx="4178300" cy="537051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643438" y="1082675"/>
            <a:ext cx="4179887" cy="537051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
          <p:cNvSpPr>
            <a:spLocks noGrp="1" noChangeArrowheads="1"/>
          </p:cNvSpPr>
          <p:nvPr>
            <p:ph type="sldNum" sz="quarter" idx="10"/>
          </p:nvPr>
        </p:nvSpPr>
        <p:spPr>
          <a:xfrm>
            <a:off x="8312150" y="6548438"/>
            <a:ext cx="511175" cy="304800"/>
          </a:xfrm>
          <a:prstGeom prst="rect">
            <a:avLst/>
          </a:prstGeom>
        </p:spPr>
        <p:txBody>
          <a:bodyPr/>
          <a:lstStyle>
            <a:lvl1pPr>
              <a:defRPr>
                <a:solidFill>
                  <a:srgbClr val="000000"/>
                </a:solidFill>
                <a:cs typeface="+mn-cs"/>
              </a:defRPr>
            </a:lvl1pPr>
          </a:lstStyle>
          <a:p>
            <a:fld id="{6C6AE60A-B69C-4790-82F7-3882EDF23186}" type="slidenum">
              <a:rPr lang="de-DE" smtClean="0"/>
              <a:t>‹Nr.›</a:t>
            </a:fld>
            <a:endParaRPr lang="de-DE"/>
          </a:p>
        </p:txBody>
      </p:sp>
    </p:spTree>
    <p:extLst>
      <p:ext uri="{BB962C8B-B14F-4D97-AF65-F5344CB8AC3E}">
        <p14:creationId xmlns:p14="http://schemas.microsoft.com/office/powerpoint/2010/main" val="194515257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auto">
          <a:xfrm>
            <a:off x="0" y="0"/>
            <a:ext cx="9144000" cy="863600"/>
          </a:xfrm>
          <a:prstGeom prst="rect">
            <a:avLst/>
          </a:prstGeom>
          <a:solidFill>
            <a:srgbClr val="DDDDDD"/>
          </a:solidFill>
          <a:ln w="0">
            <a:noFill/>
            <a:miter lim="800000"/>
            <a:headEnd/>
            <a:tailEnd/>
          </a:ln>
          <a:effectLst/>
        </p:spPr>
        <p:txBody>
          <a:bodyPr wrap="none" anchor="ctr"/>
          <a:lstStyle/>
          <a:p>
            <a:pPr algn="ctr" defTabSz="457200" eaLnBrk="1" fontAlgn="auto" hangingPunct="1">
              <a:spcBef>
                <a:spcPts val="0"/>
              </a:spcBef>
              <a:spcAft>
                <a:spcPts val="0"/>
              </a:spcAft>
            </a:pPr>
            <a:endParaRPr lang="de-DE">
              <a:solidFill>
                <a:srgbClr val="4DA6CB"/>
              </a:solidFill>
              <a:latin typeface="Arial"/>
            </a:endParaRPr>
          </a:p>
        </p:txBody>
      </p:sp>
      <p:sp>
        <p:nvSpPr>
          <p:cNvPr id="1038" name="Line 14"/>
          <p:cNvSpPr>
            <a:spLocks noChangeShapeType="1"/>
          </p:cNvSpPr>
          <p:nvPr/>
        </p:nvSpPr>
        <p:spPr bwMode="auto">
          <a:xfrm>
            <a:off x="0" y="6091238"/>
            <a:ext cx="9144000" cy="0"/>
          </a:xfrm>
          <a:prstGeom prst="line">
            <a:avLst/>
          </a:prstGeom>
          <a:noFill/>
          <a:ln w="9525">
            <a:solidFill>
              <a:srgbClr val="BE1E3C"/>
            </a:solidFill>
            <a:round/>
            <a:headEnd/>
            <a:tailEnd/>
          </a:ln>
          <a:effectLst/>
        </p:spPr>
        <p:txBody>
          <a:bodyPr/>
          <a:lstStyle/>
          <a:p>
            <a:pPr defTabSz="457200" eaLnBrk="1" fontAlgn="auto" hangingPunct="1">
              <a:spcBef>
                <a:spcPts val="0"/>
              </a:spcBef>
              <a:spcAft>
                <a:spcPts val="0"/>
              </a:spcAft>
            </a:pPr>
            <a:endParaRPr lang="de-DE">
              <a:solidFill>
                <a:srgbClr val="000000"/>
              </a:solidFill>
              <a:latin typeface="Arial"/>
            </a:endParaRPr>
          </a:p>
        </p:txBody>
      </p:sp>
      <p:sp>
        <p:nvSpPr>
          <p:cNvPr id="1026" name="Rectangle 2"/>
          <p:cNvSpPr>
            <a:spLocks noGrp="1" noChangeArrowheads="1"/>
          </p:cNvSpPr>
          <p:nvPr>
            <p:ph type="title"/>
          </p:nvPr>
        </p:nvSpPr>
        <p:spPr bwMode="auto">
          <a:xfrm>
            <a:off x="431800" y="111125"/>
            <a:ext cx="7380560" cy="708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431800" y="1042988"/>
            <a:ext cx="8375650" cy="4772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pic>
        <p:nvPicPr>
          <p:cNvPr id="1044" name="Picture 20" descr="TUBS_CO_70vH_150dpi"/>
          <p:cNvPicPr>
            <a:picLocks noChangeAspect="1" noChangeArrowheads="1"/>
          </p:cNvPicPr>
          <p:nvPr/>
        </p:nvPicPr>
        <p:blipFill>
          <a:blip r:embed="rId9" cstate="print"/>
          <a:srcRect/>
          <a:stretch>
            <a:fillRect/>
          </a:stretch>
        </p:blipFill>
        <p:spPr bwMode="auto">
          <a:xfrm>
            <a:off x="0" y="5915025"/>
            <a:ext cx="1762125" cy="652463"/>
          </a:xfrm>
          <a:prstGeom prst="rect">
            <a:avLst/>
          </a:prstGeom>
          <a:noFill/>
          <a:ln w="9525">
            <a:noFill/>
            <a:miter lim="800000"/>
            <a:headEnd/>
            <a:tailEnd/>
          </a:ln>
        </p:spPr>
      </p:pic>
      <p:sp>
        <p:nvSpPr>
          <p:cNvPr id="8" name="Textfeld 7"/>
          <p:cNvSpPr txBox="1"/>
          <p:nvPr/>
        </p:nvSpPr>
        <p:spPr>
          <a:xfrm>
            <a:off x="1821600" y="6140450"/>
            <a:ext cx="6998872" cy="153888"/>
          </a:xfrm>
          <a:prstGeom prst="rect">
            <a:avLst/>
          </a:prstGeom>
          <a:noFill/>
        </p:spPr>
        <p:txBody>
          <a:bodyPr wrap="square" lIns="0" tIns="0" rIns="0" bIns="0" rtlCol="0">
            <a:spAutoFit/>
          </a:bodyPr>
          <a:lstStyle/>
          <a:p>
            <a:pPr>
              <a:defRPr/>
            </a:pPr>
            <a:r>
              <a:rPr lang="de-DE" sz="900" dirty="0" smtClean="0"/>
              <a:t>18. </a:t>
            </a:r>
            <a:r>
              <a:rPr lang="en-US" sz="900" noProof="0" dirty="0" smtClean="0"/>
              <a:t>April</a:t>
            </a:r>
            <a:r>
              <a:rPr lang="de-DE" sz="900" dirty="0" smtClean="0"/>
              <a:t> 2017 | S. Tobuschat | </a:t>
            </a:r>
            <a:r>
              <a:rPr lang="de-DE" sz="900" dirty="0" err="1" smtClean="0"/>
              <a:t>CPSWeek</a:t>
            </a:r>
            <a:r>
              <a:rPr lang="de-DE" sz="900" dirty="0" smtClean="0"/>
              <a:t> • RTAS 2017 | </a:t>
            </a:r>
            <a:r>
              <a:rPr lang="en-US" sz="900" dirty="0" smtClean="0"/>
              <a:t>Efficient Latency Guarantees for Mixed-criticality Networks-on-Chip</a:t>
            </a:r>
            <a:r>
              <a:rPr lang="de-DE" sz="900" dirty="0" smtClean="0"/>
              <a:t> | </a:t>
            </a:r>
            <a:r>
              <a:rPr lang="de-DE" sz="1000" b="1" dirty="0" smtClean="0"/>
              <a:t>Slide </a:t>
            </a:r>
            <a:fld id="{186B8D17-0931-480D-A4AC-AC38655E2ED6}" type="slidenum">
              <a:rPr lang="de-DE" sz="1000" b="1" smtClean="0"/>
              <a:pPr>
                <a:defRPr/>
              </a:pPr>
              <a:t>‹Nr.›</a:t>
            </a:fld>
            <a:r>
              <a:rPr lang="de-DE" sz="900" b="1" dirty="0" smtClean="0"/>
              <a:t> </a:t>
            </a:r>
          </a:p>
        </p:txBody>
      </p:sp>
      <p:graphicFrame>
        <p:nvGraphicFramePr>
          <p:cNvPr id="2" name="Objekt 1"/>
          <p:cNvGraphicFramePr>
            <a:graphicFrameLocks noChangeAspect="1"/>
          </p:cNvGraphicFramePr>
          <p:nvPr/>
        </p:nvGraphicFramePr>
        <p:xfrm>
          <a:off x="7902575" y="358775"/>
          <a:ext cx="1050925" cy="414338"/>
        </p:xfrm>
        <a:graphic>
          <a:graphicData uri="http://schemas.openxmlformats.org/presentationml/2006/ole">
            <mc:AlternateContent xmlns:mc="http://schemas.openxmlformats.org/markup-compatibility/2006">
              <mc:Choice xmlns:v="urn:schemas-microsoft-com:vml" Requires="v">
                <p:oleObj spid="_x0000_s6774" name="Grafik" r:id="rId10" imgW="1103030" imgH="434151" progId="Word.Picture.8">
                  <p:embed/>
                </p:oleObj>
              </mc:Choice>
              <mc:Fallback>
                <p:oleObj name="Grafik" r:id="rId10" imgW="1103030" imgH="434151" progId="Word.Picture.8">
                  <p:embed/>
                  <p:pic>
                    <p:nvPicPr>
                      <p:cNvPr id="0" name=""/>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2575" y="358775"/>
                        <a:ext cx="10509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6918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iming>
    <p:tnLst>
      <p:par>
        <p:cTn id="1" dur="indefinite" restart="never" nodeType="tmRoot"/>
      </p:par>
    </p:tnLst>
  </p:timing>
  <p:txStyles>
    <p:titleStyle>
      <a:lvl1pPr algn="l" rtl="0" eaLnBrk="1" fontAlgn="base" hangingPunct="1">
        <a:spcBef>
          <a:spcPct val="0"/>
        </a:spcBef>
        <a:spcAft>
          <a:spcPct val="0"/>
        </a:spcAft>
        <a:defRPr sz="2200" b="1">
          <a:solidFill>
            <a:schemeClr val="tx1"/>
          </a:solidFill>
          <a:latin typeface="+mj-lt"/>
          <a:ea typeface="+mj-ea"/>
          <a:cs typeface="+mj-cs"/>
        </a:defRPr>
      </a:lvl1pPr>
      <a:lvl2pPr algn="l" rtl="0" eaLnBrk="1" fontAlgn="base" hangingPunct="1">
        <a:spcBef>
          <a:spcPct val="0"/>
        </a:spcBef>
        <a:spcAft>
          <a:spcPct val="0"/>
        </a:spcAft>
        <a:defRPr sz="2200" b="1">
          <a:solidFill>
            <a:schemeClr val="tx1"/>
          </a:solidFill>
          <a:latin typeface="Arial" charset="0"/>
        </a:defRPr>
      </a:lvl2pPr>
      <a:lvl3pPr algn="l" rtl="0" eaLnBrk="1" fontAlgn="base" hangingPunct="1">
        <a:spcBef>
          <a:spcPct val="0"/>
        </a:spcBef>
        <a:spcAft>
          <a:spcPct val="0"/>
        </a:spcAft>
        <a:defRPr sz="2200" b="1">
          <a:solidFill>
            <a:schemeClr val="tx1"/>
          </a:solidFill>
          <a:latin typeface="Arial" charset="0"/>
        </a:defRPr>
      </a:lvl3pPr>
      <a:lvl4pPr algn="l" rtl="0" eaLnBrk="1" fontAlgn="base" hangingPunct="1">
        <a:spcBef>
          <a:spcPct val="0"/>
        </a:spcBef>
        <a:spcAft>
          <a:spcPct val="0"/>
        </a:spcAft>
        <a:defRPr sz="2200" b="1">
          <a:solidFill>
            <a:schemeClr val="tx1"/>
          </a:solidFill>
          <a:latin typeface="Arial" charset="0"/>
        </a:defRPr>
      </a:lvl4pPr>
      <a:lvl5pPr algn="l" rtl="0" eaLnBrk="1" fontAlgn="base" hangingPunct="1">
        <a:spcBef>
          <a:spcPct val="0"/>
        </a:spcBef>
        <a:spcAft>
          <a:spcPct val="0"/>
        </a:spcAft>
        <a:defRPr sz="2200" b="1">
          <a:solidFill>
            <a:schemeClr val="tx1"/>
          </a:solidFill>
          <a:latin typeface="Arial" charset="0"/>
        </a:defRPr>
      </a:lvl5pPr>
      <a:lvl6pPr marL="457200" algn="l" rtl="0" eaLnBrk="1" fontAlgn="base" hangingPunct="1">
        <a:spcBef>
          <a:spcPct val="0"/>
        </a:spcBef>
        <a:spcAft>
          <a:spcPct val="0"/>
        </a:spcAft>
        <a:defRPr sz="2200" b="1">
          <a:solidFill>
            <a:schemeClr val="tx1"/>
          </a:solidFill>
          <a:latin typeface="Arial" charset="0"/>
        </a:defRPr>
      </a:lvl6pPr>
      <a:lvl7pPr marL="914400" algn="l" rtl="0" eaLnBrk="1" fontAlgn="base" hangingPunct="1">
        <a:spcBef>
          <a:spcPct val="0"/>
        </a:spcBef>
        <a:spcAft>
          <a:spcPct val="0"/>
        </a:spcAft>
        <a:defRPr sz="2200" b="1">
          <a:solidFill>
            <a:schemeClr val="tx1"/>
          </a:solidFill>
          <a:latin typeface="Arial" charset="0"/>
        </a:defRPr>
      </a:lvl7pPr>
      <a:lvl8pPr marL="1371600" algn="l" rtl="0" eaLnBrk="1" fontAlgn="base" hangingPunct="1">
        <a:spcBef>
          <a:spcPct val="0"/>
        </a:spcBef>
        <a:spcAft>
          <a:spcPct val="0"/>
        </a:spcAft>
        <a:defRPr sz="2200" b="1">
          <a:solidFill>
            <a:schemeClr val="tx1"/>
          </a:solidFill>
          <a:latin typeface="Arial" charset="0"/>
        </a:defRPr>
      </a:lvl8pPr>
      <a:lvl9pPr marL="1828800" algn="l" rtl="0" eaLnBrk="1" fontAlgn="base" hangingPunct="1">
        <a:spcBef>
          <a:spcPct val="0"/>
        </a:spcBef>
        <a:spcAft>
          <a:spcPct val="0"/>
        </a:spcAft>
        <a:defRPr sz="2200" b="1">
          <a:solidFill>
            <a:schemeClr val="tx1"/>
          </a:solidFill>
          <a:latin typeface="Arial" charset="0"/>
        </a:defRPr>
      </a:lvl9pPr>
    </p:titleStyle>
    <p:bodyStyle>
      <a:lvl1pPr algn="l" rtl="0" eaLnBrk="1" fontAlgn="base" hangingPunct="1">
        <a:spcBef>
          <a:spcPct val="20000"/>
        </a:spcBef>
        <a:spcAft>
          <a:spcPct val="0"/>
        </a:spcAft>
        <a:defRPr sz="2000">
          <a:solidFill>
            <a:schemeClr val="tx1"/>
          </a:solidFill>
          <a:latin typeface="+mn-lt"/>
          <a:ea typeface="+mn-ea"/>
          <a:cs typeface="+mn-cs"/>
        </a:defRPr>
      </a:lvl1pPr>
      <a:lvl2pPr marL="190500" indent="-188913"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2pPr>
      <a:lvl3pPr marL="361950" indent="-169863"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3pPr>
      <a:lvl4pPr marL="542925" indent="-17938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4pPr>
      <a:lvl5pPr marL="742950" indent="-19843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5pPr>
      <a:lvl6pPr marL="1200150" indent="-198438" algn="l" rtl="0" eaLnBrk="1" fontAlgn="base" hangingPunct="1">
        <a:spcBef>
          <a:spcPct val="20000"/>
        </a:spcBef>
        <a:spcAft>
          <a:spcPct val="0"/>
        </a:spcAft>
        <a:buFont typeface="Wingdings" pitchFamily="2" charset="2"/>
        <a:buChar char="§"/>
        <a:defRPr sz="1600">
          <a:solidFill>
            <a:schemeClr val="tx1"/>
          </a:solidFill>
          <a:latin typeface="+mn-lt"/>
        </a:defRPr>
      </a:lvl6pPr>
      <a:lvl7pPr marL="1657350" indent="-198438" algn="l" rtl="0" eaLnBrk="1" fontAlgn="base" hangingPunct="1">
        <a:spcBef>
          <a:spcPct val="20000"/>
        </a:spcBef>
        <a:spcAft>
          <a:spcPct val="0"/>
        </a:spcAft>
        <a:buFont typeface="Wingdings" pitchFamily="2" charset="2"/>
        <a:buChar char="§"/>
        <a:defRPr sz="1600">
          <a:solidFill>
            <a:schemeClr val="tx1"/>
          </a:solidFill>
          <a:latin typeface="+mn-lt"/>
        </a:defRPr>
      </a:lvl7pPr>
      <a:lvl8pPr marL="2114550" indent="-198438" algn="l" rtl="0" eaLnBrk="1" fontAlgn="base" hangingPunct="1">
        <a:spcBef>
          <a:spcPct val="20000"/>
        </a:spcBef>
        <a:spcAft>
          <a:spcPct val="0"/>
        </a:spcAft>
        <a:buFont typeface="Wingdings" pitchFamily="2" charset="2"/>
        <a:buChar char="§"/>
        <a:defRPr sz="1600">
          <a:solidFill>
            <a:schemeClr val="tx1"/>
          </a:solidFill>
          <a:latin typeface="+mn-lt"/>
        </a:defRPr>
      </a:lvl8pPr>
      <a:lvl9pPr marL="2571750" indent="-198438"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81.png"/><Relationship Id="rId7" Type="http://schemas.openxmlformats.org/officeDocument/2006/relationships/image" Target="../media/image12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1.png"/><Relationship Id="rId4" Type="http://schemas.openxmlformats.org/officeDocument/2006/relationships/image" Target="../media/image91.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lstStyle/>
          <a:p>
            <a:r>
              <a:rPr lang="en-US" dirty="0"/>
              <a:t>Efficient Latency Guarantees for Mixed-criticality</a:t>
            </a:r>
            <a:br>
              <a:rPr lang="en-US" dirty="0"/>
            </a:br>
            <a:r>
              <a:rPr lang="en-US" dirty="0"/>
              <a:t>Networks-on-Chip</a:t>
            </a:r>
          </a:p>
        </p:txBody>
      </p:sp>
      <p:sp>
        <p:nvSpPr>
          <p:cNvPr id="7" name="Textplatzhalter 6"/>
          <p:cNvSpPr>
            <a:spLocks noGrp="1"/>
          </p:cNvSpPr>
          <p:nvPr>
            <p:ph type="body" sz="quarter" idx="10"/>
          </p:nvPr>
        </p:nvSpPr>
        <p:spPr/>
        <p:txBody>
          <a:bodyPr/>
          <a:lstStyle/>
          <a:p>
            <a:r>
              <a:rPr lang="en-US" sz="1800" dirty="0" err="1" smtClean="0"/>
              <a:t>CPSWeek</a:t>
            </a:r>
            <a:r>
              <a:rPr lang="en-US" sz="1800" dirty="0" smtClean="0"/>
              <a:t> • RTAS 2017</a:t>
            </a:r>
            <a:endParaRPr lang="en-US" sz="1800" dirty="0"/>
          </a:p>
        </p:txBody>
      </p:sp>
      <p:sp>
        <p:nvSpPr>
          <p:cNvPr id="8" name="Textplatzhalter 7"/>
          <p:cNvSpPr>
            <a:spLocks noGrp="1"/>
          </p:cNvSpPr>
          <p:nvPr>
            <p:ph type="body" sz="quarter" idx="11"/>
          </p:nvPr>
        </p:nvSpPr>
        <p:spPr>
          <a:xfrm>
            <a:off x="359832" y="6295867"/>
            <a:ext cx="4572208" cy="288000"/>
          </a:xfrm>
        </p:spPr>
        <p:txBody>
          <a:bodyPr/>
          <a:lstStyle/>
          <a:p>
            <a:r>
              <a:rPr lang="en-US" sz="1800" dirty="0" smtClean="0"/>
              <a:t>18. April 2017</a:t>
            </a:r>
            <a:r>
              <a:rPr lang="en-US" sz="1800" dirty="0"/>
              <a:t>, Pittsburgh, </a:t>
            </a:r>
            <a:r>
              <a:rPr lang="en-US" sz="1800" dirty="0" smtClean="0"/>
              <a:t>PA, USA</a:t>
            </a:r>
            <a:endParaRPr lang="en-US" sz="1800" dirty="0"/>
          </a:p>
        </p:txBody>
      </p:sp>
      <p:sp>
        <p:nvSpPr>
          <p:cNvPr id="6" name="Untertitel 2"/>
          <p:cNvSpPr txBox="1">
            <a:spLocks/>
          </p:cNvSpPr>
          <p:nvPr/>
        </p:nvSpPr>
        <p:spPr bwMode="auto">
          <a:xfrm>
            <a:off x="251520" y="5568156"/>
            <a:ext cx="3672407" cy="3333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1600" b="0" baseline="0">
                <a:solidFill>
                  <a:schemeClr val="tx1"/>
                </a:solidFill>
                <a:latin typeface="+mn-lt"/>
                <a:ea typeface="+mn-ea"/>
                <a:cs typeface="+mn-cs"/>
              </a:defRPr>
            </a:lvl1pPr>
            <a:lvl2pPr marL="190500" indent="-188913"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2pPr>
            <a:lvl3pPr marL="361950" indent="-169863"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3pPr>
            <a:lvl4pPr marL="542925" indent="-17938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4pPr>
            <a:lvl5pPr marL="742950" indent="-19843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5pPr>
            <a:lvl6pPr marL="1200150" indent="-198438" algn="l" rtl="0" eaLnBrk="1" fontAlgn="base" hangingPunct="1">
              <a:spcBef>
                <a:spcPct val="20000"/>
              </a:spcBef>
              <a:spcAft>
                <a:spcPct val="0"/>
              </a:spcAft>
              <a:buFont typeface="Wingdings" pitchFamily="2" charset="2"/>
              <a:buChar char="§"/>
              <a:defRPr sz="1600">
                <a:solidFill>
                  <a:schemeClr val="tx1"/>
                </a:solidFill>
                <a:latin typeface="+mn-lt"/>
              </a:defRPr>
            </a:lvl6pPr>
            <a:lvl7pPr marL="1657350" indent="-198438" algn="l" rtl="0" eaLnBrk="1" fontAlgn="base" hangingPunct="1">
              <a:spcBef>
                <a:spcPct val="20000"/>
              </a:spcBef>
              <a:spcAft>
                <a:spcPct val="0"/>
              </a:spcAft>
              <a:buFont typeface="Wingdings" pitchFamily="2" charset="2"/>
              <a:buChar char="§"/>
              <a:defRPr sz="1600">
                <a:solidFill>
                  <a:schemeClr val="tx1"/>
                </a:solidFill>
                <a:latin typeface="+mn-lt"/>
              </a:defRPr>
            </a:lvl7pPr>
            <a:lvl8pPr marL="2114550" indent="-198438" algn="l" rtl="0" eaLnBrk="1" fontAlgn="base" hangingPunct="1">
              <a:spcBef>
                <a:spcPct val="20000"/>
              </a:spcBef>
              <a:spcAft>
                <a:spcPct val="0"/>
              </a:spcAft>
              <a:buFont typeface="Wingdings" pitchFamily="2" charset="2"/>
              <a:buChar char="§"/>
              <a:defRPr sz="1600">
                <a:solidFill>
                  <a:schemeClr val="tx1"/>
                </a:solidFill>
                <a:latin typeface="+mn-lt"/>
              </a:defRPr>
            </a:lvl8pPr>
            <a:lvl9pPr marL="2571750" indent="-198438"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algn="ctr"/>
            <a:r>
              <a:rPr lang="en-US" sz="1800" b="1" dirty="0" smtClean="0"/>
              <a:t>Sebastian </a:t>
            </a:r>
            <a:r>
              <a:rPr lang="en-US" sz="1800" b="1" dirty="0" err="1" smtClean="0"/>
              <a:t>Tobuschat</a:t>
            </a:r>
            <a:r>
              <a:rPr lang="en-US" sz="1800" dirty="0" smtClean="0"/>
              <a:t>, Rolf Ernst </a:t>
            </a:r>
          </a:p>
          <a:p>
            <a:pPr algn="ctr"/>
            <a:r>
              <a:rPr lang="en-US" sz="1800" dirty="0" smtClean="0"/>
              <a:t>IDA, TU </a:t>
            </a:r>
            <a:r>
              <a:rPr lang="en-US" sz="1800" dirty="0" err="1" smtClean="0"/>
              <a:t>Braunschweig</a:t>
            </a:r>
            <a:r>
              <a:rPr lang="en-US" sz="1800" dirty="0" smtClean="0"/>
              <a:t>, Germany </a:t>
            </a:r>
          </a:p>
        </p:txBody>
      </p:sp>
    </p:spTree>
    <p:extLst>
      <p:ext uri="{BB962C8B-B14F-4D97-AF65-F5344CB8AC3E}">
        <p14:creationId xmlns:p14="http://schemas.microsoft.com/office/powerpoint/2010/main" val="1111894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Outline</a:t>
            </a:r>
            <a:endParaRPr lang="en-US" dirty="0"/>
          </a:p>
        </p:txBody>
      </p:sp>
      <p:sp>
        <p:nvSpPr>
          <p:cNvPr id="5" name="Textplatzhalter 4"/>
          <p:cNvSpPr>
            <a:spLocks noGrp="1"/>
          </p:cNvSpPr>
          <p:nvPr>
            <p:ph type="body" idx="1"/>
          </p:nvPr>
        </p:nvSpPr>
        <p:spPr/>
        <p:txBody>
          <a:bodyPr/>
          <a:lstStyle/>
          <a:p>
            <a:pPr marL="342900" indent="-342900">
              <a:buFont typeface="Wingdings" pitchFamily="2" charset="2"/>
              <a:buChar char="§"/>
            </a:pPr>
            <a:r>
              <a:rPr lang="en-US" dirty="0" smtClean="0">
                <a:solidFill>
                  <a:schemeClr val="bg1">
                    <a:lumMod val="65000"/>
                  </a:schemeClr>
                </a:solidFill>
              </a:rPr>
              <a:t>Motivation</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solidFill>
                  <a:schemeClr val="bg1">
                    <a:lumMod val="65000"/>
                  </a:schemeClr>
                </a:solidFill>
              </a:rPr>
              <a:t>Providing Quality of Service</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Latency Guarantees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Experimental Results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Conclusion</a:t>
            </a:r>
            <a:endParaRPr lang="en-US" dirty="0"/>
          </a:p>
        </p:txBody>
      </p:sp>
    </p:spTree>
    <p:extLst>
      <p:ext uri="{BB962C8B-B14F-4D97-AF65-F5344CB8AC3E}">
        <p14:creationId xmlns:p14="http://schemas.microsoft.com/office/powerpoint/2010/main" val="2193600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a:xfrm>
                <a:off x="431800" y="1035368"/>
                <a:ext cx="8375650" cy="4772025"/>
              </a:xfrm>
            </p:spPr>
            <p:txBody>
              <a:bodyPr/>
              <a:lstStyle/>
              <a:p>
                <a:pPr marL="342900" indent="-342900">
                  <a:buFont typeface="Wingdings" pitchFamily="2" charset="2"/>
                  <a:buChar char="§"/>
                </a:pPr>
                <a:r>
                  <a:rPr lang="en-US" dirty="0"/>
                  <a:t>b</a:t>
                </a:r>
                <a:r>
                  <a:rPr lang="en-US" dirty="0" smtClean="0"/>
                  <a:t>ased on [Rambo2015] – compositional performance analysis</a:t>
                </a:r>
              </a:p>
              <a:p>
                <a:pPr marL="342900" indent="-342900">
                  <a:buFont typeface="Wingdings" pitchFamily="2" charset="2"/>
                  <a:buChar char="§"/>
                </a:pPr>
                <a:r>
                  <a:rPr lang="en-US" dirty="0" smtClean="0"/>
                  <a:t>local router analysis</a:t>
                </a:r>
              </a:p>
              <a:p>
                <a:pPr marL="533400" lvl="1" indent="-342900"/>
                <a:r>
                  <a:rPr lang="en-US" b="1" dirty="0" smtClean="0">
                    <a:solidFill>
                      <a:schemeClr val="accent1"/>
                    </a:solidFill>
                  </a:rPr>
                  <a:t>worst-case </a:t>
                </a:r>
                <a:r>
                  <a:rPr lang="en-US" b="1" dirty="0">
                    <a:solidFill>
                      <a:schemeClr val="accent1"/>
                    </a:solidFill>
                  </a:rPr>
                  <a:t>multiple activation processing time </a:t>
                </a:r>
                <a:r>
                  <a:rPr lang="en-US" dirty="0"/>
                  <a:t>for a stream </a:t>
                </a:r>
                <a14:m>
                  <m:oMath xmlns:m="http://schemas.openxmlformats.org/officeDocument/2006/math">
                    <m:sSubSup>
                      <m:sSubSupPr>
                        <m:ctrlPr>
                          <a:rPr lang="de-DE" i="1">
                            <a:latin typeface="Cambria Math"/>
                          </a:rPr>
                        </m:ctrlPr>
                      </m:sSubSupPr>
                      <m:e>
                        <m:r>
                          <a:rPr lang="de-DE" i="1">
                            <a:latin typeface="Cambria Math"/>
                          </a:rPr>
                          <m:t>𝑩</m:t>
                        </m:r>
                      </m:e>
                      <m:sub>
                        <m:r>
                          <a:rPr lang="de-DE" i="1">
                            <a:latin typeface="Cambria Math"/>
                          </a:rPr>
                          <m:t>𝒊</m:t>
                        </m:r>
                      </m:sub>
                      <m:sup>
                        <m:r>
                          <a:rPr lang="de-DE" i="1">
                            <a:latin typeface="Cambria Math"/>
                          </a:rPr>
                          <m:t>+</m:t>
                        </m:r>
                      </m:sup>
                    </m:sSubSup>
                  </m:oMath>
                </a14:m>
                <a:endParaRPr lang="en-US" dirty="0" smtClean="0"/>
              </a:p>
              <a:p>
                <a:pPr marL="704850" lvl="2" indent="-342900"/>
                <a:r>
                  <a:rPr lang="en-US" dirty="0" smtClean="0"/>
                  <a:t>maximum </a:t>
                </a:r>
                <a:r>
                  <a:rPr lang="en-US" dirty="0"/>
                  <a:t>time resource (router) is busy processing q flits of a </a:t>
                </a:r>
                <a:r>
                  <a:rPr lang="en-US" dirty="0" smtClean="0"/>
                  <a:t>stream</a:t>
                </a:r>
              </a:p>
              <a:p>
                <a:pPr marL="704850" lvl="2" indent="-342900"/>
                <a:r>
                  <a:rPr lang="en-US" dirty="0" smtClean="0"/>
                  <a:t>used </a:t>
                </a:r>
                <a:r>
                  <a:rPr lang="en-US" dirty="0"/>
                  <a:t>to derive </a:t>
                </a:r>
                <a:r>
                  <a:rPr lang="en-US" b="1" dirty="0">
                    <a:solidFill>
                      <a:schemeClr val="accent1"/>
                    </a:solidFill>
                  </a:rPr>
                  <a:t>worst-case latency</a:t>
                </a:r>
                <a:r>
                  <a:rPr lang="en-US" dirty="0"/>
                  <a:t> </a:t>
                </a:r>
                <a14:m>
                  <m:oMath xmlns:m="http://schemas.openxmlformats.org/officeDocument/2006/math">
                    <m:sSubSup>
                      <m:sSubSupPr>
                        <m:ctrlPr>
                          <a:rPr lang="en-US" i="1">
                            <a:latin typeface="Cambria Math"/>
                          </a:rPr>
                        </m:ctrlPr>
                      </m:sSubSupPr>
                      <m:e>
                        <m:r>
                          <a:rPr lang="de-DE" b="1" i="1">
                            <a:latin typeface="Cambria Math"/>
                          </a:rPr>
                          <m:t>𝑹</m:t>
                        </m:r>
                      </m:e>
                      <m:sub>
                        <m:r>
                          <a:rPr lang="de-DE" b="1" i="1">
                            <a:latin typeface="Cambria Math"/>
                          </a:rPr>
                          <m:t>𝒊</m:t>
                        </m:r>
                      </m:sub>
                      <m:sup>
                        <m:r>
                          <a:rPr lang="de-DE" b="1" i="1">
                            <a:latin typeface="Cambria Math"/>
                          </a:rPr>
                          <m:t>+</m:t>
                        </m:r>
                      </m:sup>
                    </m:sSubSup>
                  </m:oMath>
                </a14:m>
                <a:r>
                  <a:rPr lang="en-US" dirty="0"/>
                  <a:t> of </a:t>
                </a:r>
                <a:r>
                  <a:rPr lang="en-US" dirty="0" smtClean="0"/>
                  <a:t>each hop</a:t>
                </a:r>
              </a:p>
              <a:p>
                <a:pPr marL="533400" lvl="1" indent="-342900"/>
                <a:r>
                  <a:rPr lang="en-US" dirty="0" smtClean="0"/>
                  <a:t>break </a:t>
                </a:r>
                <a:r>
                  <a:rPr lang="en-US" dirty="0"/>
                  <a:t>down into </a:t>
                </a:r>
                <a:r>
                  <a:rPr lang="en-US" b="1" dirty="0">
                    <a:solidFill>
                      <a:schemeClr val="accent1"/>
                    </a:solidFill>
                  </a:rPr>
                  <a:t>sum of</a:t>
                </a:r>
                <a:r>
                  <a:rPr lang="en-US" dirty="0"/>
                  <a:t> different terms addressing </a:t>
                </a:r>
                <a:r>
                  <a:rPr lang="en-US" b="1" dirty="0">
                    <a:solidFill>
                      <a:schemeClr val="accent1"/>
                    </a:solidFill>
                  </a:rPr>
                  <a:t>different blocking </a:t>
                </a:r>
                <a:r>
                  <a:rPr lang="en-US" b="1" dirty="0" smtClean="0">
                    <a:solidFill>
                      <a:schemeClr val="accent1"/>
                    </a:solidFill>
                  </a:rPr>
                  <a:t>factors</a:t>
                </a:r>
              </a:p>
              <a:p>
                <a:pPr marL="342900" indent="-342900">
                  <a:buFont typeface="Wingdings" pitchFamily="2" charset="2"/>
                  <a:buChar char="§"/>
                </a:pPr>
                <a:r>
                  <a:rPr lang="en-US" dirty="0" smtClean="0"/>
                  <a:t>for </a:t>
                </a:r>
                <a:r>
                  <a:rPr lang="en-US" dirty="0"/>
                  <a:t>each stream</a:t>
                </a:r>
              </a:p>
              <a:p>
                <a:pPr lvl="2"/>
                <a:r>
                  <a:rPr lang="en-US" sz="2000" dirty="0"/>
                  <a:t>analyze routers along its path and </a:t>
                </a:r>
                <a:r>
                  <a:rPr lang="en-US" sz="2000" b="1" dirty="0">
                    <a:solidFill>
                      <a:schemeClr val="accent1"/>
                    </a:solidFill>
                  </a:rPr>
                  <a:t>propagate event models</a:t>
                </a:r>
                <a:r>
                  <a:rPr lang="en-US" sz="2000" dirty="0"/>
                  <a:t> downstream</a:t>
                </a:r>
              </a:p>
              <a:p>
                <a:pPr marL="342900" indent="-342900">
                  <a:buFont typeface="Wingdings" pitchFamily="2" charset="2"/>
                  <a:buChar char="§"/>
                </a:pPr>
                <a:r>
                  <a:rPr lang="en-US" dirty="0"/>
                  <a:t>formally analyze routers iteratively</a:t>
                </a:r>
              </a:p>
              <a:p>
                <a:pPr marL="342900" indent="-342900">
                  <a:buFont typeface="Wingdings" pitchFamily="2" charset="2"/>
                  <a:buChar char="§"/>
                </a:pPr>
                <a:endParaRPr lang="en-US" dirty="0"/>
              </a:p>
              <a:p>
                <a:endParaRPr lang="en-US" dirty="0"/>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xfrm>
                <a:off x="431800" y="1035368"/>
                <a:ext cx="8375650" cy="4772025"/>
              </a:xfrm>
              <a:blipFill rotWithShape="1">
                <a:blip r:embed="rId2"/>
                <a:stretch>
                  <a:fillRect l="-1674" t="-1533"/>
                </a:stretch>
              </a:blipFill>
            </p:spPr>
            <p:txBody>
              <a:bodyPr/>
              <a:lstStyle/>
              <a:p>
                <a:r>
                  <a:rPr lang="en-US">
                    <a:noFill/>
                  </a:rPr>
                  <a:t> </a:t>
                </a:r>
              </a:p>
            </p:txBody>
          </p:sp>
        </mc:Fallback>
      </mc:AlternateContent>
      <p:sp>
        <p:nvSpPr>
          <p:cNvPr id="3" name="Titel 2"/>
          <p:cNvSpPr>
            <a:spLocks noGrp="1"/>
          </p:cNvSpPr>
          <p:nvPr>
            <p:ph type="title"/>
          </p:nvPr>
        </p:nvSpPr>
        <p:spPr/>
        <p:txBody>
          <a:bodyPr/>
          <a:lstStyle/>
          <a:p>
            <a:r>
              <a:rPr lang="en-US" dirty="0" smtClean="0"/>
              <a:t>Worst-case Latency</a:t>
            </a:r>
            <a:endParaRPr lang="en-US" dirty="0"/>
          </a:p>
        </p:txBody>
      </p:sp>
    </p:spTree>
    <p:extLst>
      <p:ext uri="{BB962C8B-B14F-4D97-AF65-F5344CB8AC3E}">
        <p14:creationId xmlns:p14="http://schemas.microsoft.com/office/powerpoint/2010/main" val="635706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Rechteck 430"/>
          <p:cNvSpPr/>
          <p:nvPr/>
        </p:nvSpPr>
        <p:spPr>
          <a:xfrm>
            <a:off x="2755427" y="2311380"/>
            <a:ext cx="3600400" cy="31824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2" name="Rechteck 431"/>
          <p:cNvSpPr/>
          <p:nvPr/>
        </p:nvSpPr>
        <p:spPr>
          <a:xfrm>
            <a:off x="4583318" y="2441882"/>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452" name="Rechteck 451"/>
          <p:cNvSpPr/>
          <p:nvPr/>
        </p:nvSpPr>
        <p:spPr>
          <a:xfrm>
            <a:off x="5560495" y="347761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453" name="Gerade Verbindung 452"/>
          <p:cNvCxnSpPr>
            <a:stCxn id="452" idx="1"/>
          </p:cNvCxnSpPr>
          <p:nvPr/>
        </p:nvCxnSpPr>
        <p:spPr>
          <a:xfrm flipH="1">
            <a:off x="5347714" y="369363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Gerade Verbindung mit Pfeil 453"/>
          <p:cNvCxnSpPr>
            <a:stCxn id="452" idx="3"/>
          </p:cNvCxnSpPr>
          <p:nvPr/>
        </p:nvCxnSpPr>
        <p:spPr>
          <a:xfrm>
            <a:off x="6291541" y="369363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Gerade Verbindung mit Pfeil 454"/>
          <p:cNvCxnSpPr>
            <a:stCxn id="432" idx="2"/>
            <a:endCxn id="457" idx="0"/>
          </p:cNvCxnSpPr>
          <p:nvPr/>
        </p:nvCxnSpPr>
        <p:spPr>
          <a:xfrm>
            <a:off x="4983160" y="2657906"/>
            <a:ext cx="5054" cy="1947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2639102" y="2852606"/>
            <a:ext cx="1954324" cy="1063856"/>
            <a:chOff x="2639102" y="3164034"/>
            <a:chExt cx="1954324" cy="1063856"/>
          </a:xfrm>
        </p:grpSpPr>
        <p:sp>
          <p:nvSpPr>
            <p:cNvPr id="433" name="Rechteck 432"/>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1</a:t>
              </a:r>
              <a:endParaRPr lang="de-DE" sz="1000" dirty="0">
                <a:solidFill>
                  <a:srgbClr val="000000"/>
                </a:solidFill>
              </a:endParaRPr>
            </a:p>
          </p:txBody>
        </p:sp>
        <p:sp>
          <p:nvSpPr>
            <p:cNvPr id="434" name="Trapezoid 433"/>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5" name="Rechteck 434"/>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6" name="Rechteck 435"/>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7" name="Rechteck 436"/>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8" name="Rechteck 437"/>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9" name="Rechteck 438"/>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0" name="Rechteck 439"/>
            <p:cNvSpPr/>
            <p:nvPr/>
          </p:nvSpPr>
          <p:spPr>
            <a:xfrm>
              <a:off x="4009957"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1" name="Rechteck 440"/>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2" name="Rechteck 441"/>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3" name="Rechteck 442"/>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4" name="Rechteck 443"/>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5" name="Rechteck 444"/>
            <p:cNvSpPr/>
            <p:nvPr/>
          </p:nvSpPr>
          <p:spPr>
            <a:xfrm>
              <a:off x="3893845"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2</a:t>
              </a:r>
              <a:endParaRPr lang="de-DE" sz="1050" b="1" dirty="0">
                <a:solidFill>
                  <a:srgbClr val="FFFFFF"/>
                </a:solidFill>
              </a:endParaRPr>
            </a:p>
          </p:txBody>
        </p:sp>
        <p:sp>
          <p:nvSpPr>
            <p:cNvPr id="446" name="Rechteck 445"/>
            <p:cNvSpPr/>
            <p:nvPr/>
          </p:nvSpPr>
          <p:spPr>
            <a:xfrm>
              <a:off x="4009957"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2</a:t>
              </a:r>
              <a:endParaRPr lang="de-DE" sz="1050" b="1" dirty="0">
                <a:solidFill>
                  <a:srgbClr val="FFFFFF"/>
                </a:solidFill>
              </a:endParaRPr>
            </a:p>
          </p:txBody>
        </p:sp>
        <p:sp>
          <p:nvSpPr>
            <p:cNvPr id="447" name="Textfeld 446"/>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448" name="Textfeld 447"/>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449" name="Gerade Verbindung 448"/>
            <p:cNvCxnSpPr>
              <a:stCxn id="434"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Gerade Verbindung 449"/>
            <p:cNvCxnSpPr>
              <a:stCxn id="435"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Gerade Verbindung 450"/>
            <p:cNvCxnSpPr>
              <a:stCxn id="441"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Gerade Verbindung mit Pfeil 455"/>
            <p:cNvCxnSpPr>
              <a:stCxn id="433" idx="3"/>
            </p:cNvCxnSpPr>
            <p:nvPr/>
          </p:nvCxnSpPr>
          <p:spPr>
            <a:xfrm>
              <a:off x="4367294" y="3695962"/>
              <a:ext cx="22613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66" name="Rechteck 465"/>
          <p:cNvSpPr/>
          <p:nvPr/>
        </p:nvSpPr>
        <p:spPr>
          <a:xfrm>
            <a:off x="3287174" y="237835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a:solidFill>
                  <a:srgbClr val="000000"/>
                </a:solidFill>
              </a:rPr>
              <a:t>norm</a:t>
            </a:r>
          </a:p>
        </p:txBody>
      </p:sp>
      <p:cxnSp>
        <p:nvCxnSpPr>
          <p:cNvPr id="468" name="Gerade Verbindung mit Pfeil 467"/>
          <p:cNvCxnSpPr>
            <a:stCxn id="466" idx="3"/>
            <a:endCxn id="432" idx="1"/>
          </p:cNvCxnSpPr>
          <p:nvPr/>
        </p:nvCxnSpPr>
        <p:spPr>
          <a:xfrm>
            <a:off x="3925715" y="2549894"/>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9" name="Gerade Verbindung mit Pfeil 468"/>
          <p:cNvCxnSpPr>
            <a:stCxn id="433" idx="0"/>
            <a:endCxn id="466" idx="2"/>
          </p:cNvCxnSpPr>
          <p:nvPr/>
        </p:nvCxnSpPr>
        <p:spPr>
          <a:xfrm flipV="1">
            <a:off x="3603106" y="2721437"/>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US" dirty="0" smtClean="0"/>
              <a:t>Worst-case Multiple Activation Processing Time</a:t>
            </a:r>
            <a:endParaRPr lang="en-US" dirty="0"/>
          </a:p>
        </p:txBody>
      </p:sp>
      <p:grpSp>
        <p:nvGrpSpPr>
          <p:cNvPr id="46" name="Gruppieren 45"/>
          <p:cNvGrpSpPr/>
          <p:nvPr/>
        </p:nvGrpSpPr>
        <p:grpSpPr>
          <a:xfrm>
            <a:off x="2639102" y="4269700"/>
            <a:ext cx="1954324" cy="1063856"/>
            <a:chOff x="2639102" y="3164034"/>
            <a:chExt cx="1954324" cy="1063856"/>
          </a:xfrm>
        </p:grpSpPr>
        <p:sp>
          <p:nvSpPr>
            <p:cNvPr id="47" name="Rechteck 46"/>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n</a:t>
              </a:r>
              <a:endParaRPr lang="de-DE" sz="1000" dirty="0">
                <a:solidFill>
                  <a:srgbClr val="000000"/>
                </a:solidFill>
              </a:endParaRPr>
            </a:p>
          </p:txBody>
        </p:sp>
        <p:sp>
          <p:nvSpPr>
            <p:cNvPr id="48" name="Trapezoid 47"/>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9" name="Rechteck 48"/>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0" name="Rechteck 49"/>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1" name="Rechteck 50"/>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 name="Rechteck 51"/>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 name="Rechteck 52"/>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4" name="Rechteck 53"/>
            <p:cNvSpPr/>
            <p:nvPr/>
          </p:nvSpPr>
          <p:spPr>
            <a:xfrm>
              <a:off x="4009957"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5" name="Rechteck 54"/>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6" name="Rechteck 55"/>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 name="Rechteck 56"/>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 name="Rechteck 57"/>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9" name="Rechteck 58"/>
            <p:cNvSpPr/>
            <p:nvPr/>
          </p:nvSpPr>
          <p:spPr>
            <a:xfrm>
              <a:off x="3893845" y="3765645"/>
              <a:ext cx="116112" cy="23222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0" name="Rechteck 59"/>
            <p:cNvSpPr/>
            <p:nvPr/>
          </p:nvSpPr>
          <p:spPr>
            <a:xfrm>
              <a:off x="4009957" y="3765645"/>
              <a:ext cx="116112" cy="23222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1" name="Textfeld 60"/>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62" name="Textfeld 61"/>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63" name="Gerade Verbindung 62"/>
            <p:cNvCxnSpPr>
              <a:stCxn id="48"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63"/>
            <p:cNvCxnSpPr>
              <a:stCxn id="49"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Gerade Verbindung 64"/>
            <p:cNvCxnSpPr>
              <a:stCxn id="55"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47" idx="3"/>
            </p:cNvCxnSpPr>
            <p:nvPr/>
          </p:nvCxnSpPr>
          <p:spPr>
            <a:xfrm>
              <a:off x="4367294" y="3695962"/>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1" name="Rechteck 140"/>
          <p:cNvSpPr/>
          <p:nvPr/>
        </p:nvSpPr>
        <p:spPr>
          <a:xfrm>
            <a:off x="5574468" y="419769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a:t>
            </a:r>
            <a:r>
              <a:rPr lang="de-DE" sz="1000" dirty="0" smtClean="0">
                <a:solidFill>
                  <a:srgbClr val="000000"/>
                </a:solidFill>
              </a:rPr>
              <a:t>n</a:t>
            </a:r>
            <a:endParaRPr lang="de-DE" sz="1000" dirty="0">
              <a:solidFill>
                <a:srgbClr val="000000"/>
              </a:solidFill>
            </a:endParaRPr>
          </a:p>
        </p:txBody>
      </p:sp>
      <p:cxnSp>
        <p:nvCxnSpPr>
          <p:cNvPr id="142" name="Gerade Verbindung 141"/>
          <p:cNvCxnSpPr>
            <a:stCxn id="141" idx="1"/>
          </p:cNvCxnSpPr>
          <p:nvPr/>
        </p:nvCxnSpPr>
        <p:spPr>
          <a:xfrm flipH="1">
            <a:off x="5361687" y="441371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Gerade Verbindung mit Pfeil 142"/>
          <p:cNvCxnSpPr>
            <a:stCxn id="141" idx="3"/>
          </p:cNvCxnSpPr>
          <p:nvPr/>
        </p:nvCxnSpPr>
        <p:spPr>
          <a:xfrm>
            <a:off x="6305514" y="441371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8" name="Gruppieren 517"/>
          <p:cNvGrpSpPr/>
          <p:nvPr/>
        </p:nvGrpSpPr>
        <p:grpSpPr>
          <a:xfrm>
            <a:off x="4593426" y="2852606"/>
            <a:ext cx="789575" cy="2480949"/>
            <a:chOff x="2593576" y="-1395865"/>
            <a:chExt cx="916465" cy="1063856"/>
          </a:xfrm>
        </p:grpSpPr>
        <p:sp>
          <p:nvSpPr>
            <p:cNvPr id="457" name="Rechteck 456"/>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458" name="Gruppieren 457"/>
            <p:cNvGrpSpPr/>
            <p:nvPr/>
          </p:nvGrpSpPr>
          <p:grpSpPr>
            <a:xfrm>
              <a:off x="2720467" y="-1274698"/>
              <a:ext cx="662684" cy="821522"/>
              <a:chOff x="2798911" y="2600908"/>
              <a:chExt cx="728953" cy="2200450"/>
            </a:xfrm>
          </p:grpSpPr>
          <p:cxnSp>
            <p:nvCxnSpPr>
              <p:cNvPr id="459" name="Gerade Verbindung 458"/>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0" name="Gerade Verbindung 459"/>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1" name="Gerade Verbindung 460"/>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62" name="Gruppieren 461"/>
            <p:cNvGrpSpPr/>
            <p:nvPr/>
          </p:nvGrpSpPr>
          <p:grpSpPr>
            <a:xfrm flipH="1">
              <a:off x="2720467" y="-1274698"/>
              <a:ext cx="662684" cy="821522"/>
              <a:chOff x="2798911" y="2600908"/>
              <a:chExt cx="728953" cy="2200450"/>
            </a:xfrm>
          </p:grpSpPr>
          <p:cxnSp>
            <p:nvCxnSpPr>
              <p:cNvPr id="463" name="Gerade Verbindung 462"/>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4" name="Gerade Verbindung 463"/>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5" name="Gerade Verbindung 464"/>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6" name="Textfeld 5"/>
          <p:cNvSpPr txBox="1"/>
          <p:nvPr/>
        </p:nvSpPr>
        <p:spPr>
          <a:xfrm rot="16200000">
            <a:off x="3404744" y="3893025"/>
            <a:ext cx="441146" cy="400110"/>
          </a:xfrm>
          <a:prstGeom prst="rect">
            <a:avLst/>
          </a:prstGeom>
          <a:noFill/>
        </p:spPr>
        <p:txBody>
          <a:bodyPr wrap="none" rtlCol="0">
            <a:spAutoFit/>
          </a:bodyPr>
          <a:lstStyle/>
          <a:p>
            <a:r>
              <a:rPr lang="en-US" sz="2000" b="1" dirty="0" smtClean="0"/>
              <a:t>…</a:t>
            </a:r>
            <a:endParaRPr lang="en-US" sz="2000" b="1" dirty="0"/>
          </a:p>
        </p:txBody>
      </p:sp>
      <p:sp>
        <p:nvSpPr>
          <p:cNvPr id="145" name="Textfeld 144"/>
          <p:cNvSpPr txBox="1"/>
          <p:nvPr/>
        </p:nvSpPr>
        <p:spPr>
          <a:xfrm rot="16200000">
            <a:off x="5705444" y="3849072"/>
            <a:ext cx="441146" cy="400110"/>
          </a:xfrm>
          <a:prstGeom prst="rect">
            <a:avLst/>
          </a:prstGeom>
          <a:noFill/>
        </p:spPr>
        <p:txBody>
          <a:bodyPr wrap="none" rtlCol="0">
            <a:spAutoFit/>
          </a:bodyPr>
          <a:lstStyle/>
          <a:p>
            <a:r>
              <a:rPr lang="en-US" sz="2000" b="1" dirty="0" smtClean="0"/>
              <a:t>…</a:t>
            </a:r>
            <a:endParaRPr lang="en-US" sz="2000" b="1" dirty="0"/>
          </a:p>
        </p:txBody>
      </p:sp>
      <mc:AlternateContent xmlns:mc="http://schemas.openxmlformats.org/markup-compatibility/2006" xmlns:a14="http://schemas.microsoft.com/office/drawing/2010/main">
        <mc:Choice Requires="a14">
          <p:sp>
            <p:nvSpPr>
              <p:cNvPr id="151" name="Rechteck 150"/>
              <p:cNvSpPr/>
              <p:nvPr/>
            </p:nvSpPr>
            <p:spPr>
              <a:xfrm>
                <a:off x="539552" y="1412776"/>
                <a:ext cx="8496944" cy="388055"/>
              </a:xfrm>
              <a:prstGeom prst="rect">
                <a:avLst/>
              </a:prstGeom>
            </p:spPr>
            <p:txBody>
              <a:bodyPr wrap="square">
                <a:spAutoFit/>
              </a:bodyPr>
              <a:lstStyle/>
              <a:p>
                <a14:m>
                  <m:oMath xmlns:m="http://schemas.openxmlformats.org/officeDocument/2006/math">
                    <m:sSubSup>
                      <m:sSubSupPr>
                        <m:ctrlPr>
                          <a:rPr lang="de-DE" sz="1600" b="1" i="1" smtClean="0">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m:t>
                        </m:r>
                      </m:sup>
                    </m:sSubSup>
                    <m:d>
                      <m:dPr>
                        <m:ctrlPr>
                          <a:rPr lang="de-DE" sz="1600" b="1" i="1">
                            <a:latin typeface="Cambria Math"/>
                          </a:rPr>
                        </m:ctrlPr>
                      </m:dPr>
                      <m:e>
                        <m:r>
                          <a:rPr lang="de-DE" sz="1600" b="1" i="1">
                            <a:latin typeface="Cambria Math"/>
                          </a:rPr>
                          <m:t>𝒒</m:t>
                        </m:r>
                        <m:r>
                          <a:rPr lang="de-DE" sz="1600" b="1" i="1">
                            <a:latin typeface="Cambria Math"/>
                          </a:rPr>
                          <m:t>,</m:t>
                        </m:r>
                        <m:sSubSup>
                          <m:sSubSupPr>
                            <m:ctrlPr>
                              <a:rPr lang="de-DE" sz="1600" b="1" i="1">
                                <a:latin typeface="Cambria Math"/>
                              </a:rPr>
                            </m:ctrlPr>
                          </m:sSubSupPr>
                          <m:e>
                            <m:r>
                              <a:rPr lang="de-DE" sz="1600" b="1" i="1">
                                <a:latin typeface="Cambria Math"/>
                              </a:rPr>
                              <m:t>𝒂</m:t>
                            </m:r>
                          </m:e>
                          <m:sub>
                            <m:r>
                              <a:rPr lang="de-DE" sz="1600" b="1" i="1">
                                <a:latin typeface="Cambria Math"/>
                              </a:rPr>
                              <m:t>𝒊</m:t>
                            </m:r>
                          </m:sub>
                          <m:sup>
                            <m:r>
                              <a:rPr lang="de-DE" sz="1600" b="1" i="1">
                                <a:latin typeface="Cambria Math"/>
                              </a:rPr>
                              <m:t>𝒒</m:t>
                            </m:r>
                          </m:sup>
                        </m:sSubSup>
                      </m:e>
                    </m:d>
                    <m:r>
                      <a:rPr lang="de-DE" sz="1600" b="1" i="0" smtClean="0">
                        <a:latin typeface="Cambria Math"/>
                      </a:rPr>
                      <m:t>≤</m:t>
                    </m:r>
                    <m:r>
                      <a:rPr lang="de-DE" sz="1600" b="1">
                        <a:latin typeface="Cambria Math"/>
                      </a:rPr>
                      <m:t>𝐪</m:t>
                    </m:r>
                    <m:r>
                      <a:rPr lang="de-DE" sz="1600" b="1">
                        <a:latin typeface="Cambria Math"/>
                      </a:rPr>
                      <m:t>∗</m:t>
                    </m:r>
                    <m:r>
                      <a:rPr lang="de-DE" sz="1600" b="1">
                        <a:latin typeface="Cambria Math"/>
                      </a:rPr>
                      <m:t>𝐂</m:t>
                    </m:r>
                    <m:r>
                      <a:rPr lang="de-DE" sz="1600" b="1" i="0" smtClean="0">
                        <a:latin typeface="Cambria Math"/>
                      </a:rPr>
                      <m:t> </m:t>
                    </m:r>
                    <m:r>
                      <a:rPr lang="de-DE" sz="1600" b="1">
                        <a:latin typeface="Cambria Math"/>
                      </a:rPr>
                      <m:t>+</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𝒐𝒖𝒕</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𝑪</m:t>
                        </m:r>
                        <m:r>
                          <a:rPr lang="de-DE" sz="1600" b="1" i="1">
                            <a:latin typeface="Cambria Math"/>
                          </a:rPr>
                          <m:t>,</m:t>
                        </m:r>
                        <m:r>
                          <a:rPr lang="de-DE" sz="1600" b="1" i="1">
                            <a:latin typeface="Cambria Math"/>
                          </a:rPr>
                          <m:t>𝒒</m:t>
                        </m:r>
                      </m:e>
                    </m:d>
                  </m:oMath>
                </a14:m>
                <a:r>
                  <a:rPr lang="de-DE" sz="1600" b="1" i="1" dirty="0" smtClean="0">
                    <a:latin typeface="Cambria Math"/>
                  </a:rPr>
                  <a:t> </a:t>
                </a:r>
                <a14:m>
                  <m:oMath xmlns:m="http://schemas.openxmlformats.org/officeDocument/2006/math">
                    <m:r>
                      <a:rPr lang="de-DE" sz="1600" b="1" i="1">
                        <a:latin typeface="Cambria Math"/>
                      </a:rPr>
                      <m:t>+</m:t>
                    </m:r>
                    <m:r>
                      <a:rPr lang="de-DE" sz="1600" b="1" i="1" smtClean="0">
                        <a:latin typeface="Cambria Math"/>
                      </a:rPr>
                      <m:t> </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smtClean="0">
                            <a:latin typeface="Cambria Math"/>
                          </a:rPr>
                          <m:t>𝒊𝒏</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𝒒</m:t>
                        </m:r>
                        <m:r>
                          <a:rPr lang="de-DE" sz="1600" b="1"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smtClean="0">
                        <a:latin typeface="Cambria Math"/>
                      </a:rPr>
                      <m:t> </m:t>
                    </m:r>
                    <m:r>
                      <a:rPr lang="de-DE" sz="1600" b="1" i="1">
                        <a:latin typeface="Cambria Math"/>
                      </a:rPr>
                      <m:t>+</m:t>
                    </m:r>
                    <m:sSubSup>
                      <m:sSubSupPr>
                        <m:ctrlPr>
                          <a:rPr lang="de-DE" sz="1600" b="1" i="1" smtClean="0">
                            <a:solidFill>
                              <a:srgbClr val="C00000"/>
                            </a:solidFill>
                            <a:latin typeface="Cambria Math"/>
                          </a:rPr>
                        </m:ctrlPr>
                      </m:sSubSupPr>
                      <m:e>
                        <m:r>
                          <a:rPr lang="de-DE" sz="1600" b="1" i="1">
                            <a:solidFill>
                              <a:srgbClr val="C00000"/>
                            </a:solidFill>
                            <a:latin typeface="Cambria Math"/>
                          </a:rPr>
                          <m:t>𝑩</m:t>
                        </m:r>
                      </m:e>
                      <m:sub>
                        <m:r>
                          <a:rPr lang="de-DE" sz="1600" b="1" i="1" smtClean="0">
                            <a:solidFill>
                              <a:srgbClr val="C00000"/>
                            </a:solidFill>
                            <a:latin typeface="Cambria Math"/>
                          </a:rPr>
                          <m:t>𝒊</m:t>
                        </m:r>
                        <m:r>
                          <a:rPr lang="de-DE" sz="1600" b="1" i="1" smtClean="0">
                            <a:solidFill>
                              <a:srgbClr val="C00000"/>
                            </a:solidFill>
                            <a:latin typeface="Cambria Math"/>
                          </a:rPr>
                          <m:t>,</m:t>
                        </m:r>
                        <m:r>
                          <a:rPr lang="de-DE" sz="1600" b="1" i="1" smtClean="0">
                            <a:solidFill>
                              <a:srgbClr val="C00000"/>
                            </a:solidFill>
                            <a:latin typeface="Cambria Math"/>
                          </a:rPr>
                          <m:t>𝒒</m:t>
                        </m:r>
                      </m:sub>
                      <m:sup>
                        <m:r>
                          <a:rPr lang="de-DE" sz="1600" b="1" i="1" smtClean="0">
                            <a:solidFill>
                              <a:srgbClr val="C00000"/>
                            </a:solidFill>
                            <a:latin typeface="Cambria Math"/>
                          </a:rPr>
                          <m:t>𝑳𝑷</m:t>
                        </m:r>
                      </m:sup>
                    </m:sSubSup>
                    <m:r>
                      <a:rPr lang="de-DE" sz="1600" b="1"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𝑩</m:t>
                        </m:r>
                      </m:e>
                      <m:sub>
                        <m:r>
                          <a:rPr lang="de-DE" sz="1600" i="1">
                            <a:solidFill>
                              <a:srgbClr val="C00000"/>
                            </a:solidFill>
                            <a:latin typeface="Cambria Math"/>
                          </a:rPr>
                          <m:t>𝒊</m:t>
                        </m:r>
                      </m:sub>
                      <m:sup>
                        <m:r>
                          <a:rPr lang="de-DE" sz="1600" i="1">
                            <a:solidFill>
                              <a:srgbClr val="C00000"/>
                            </a:solidFill>
                            <a:latin typeface="Cambria Math"/>
                          </a:rPr>
                          <m:t>+</m:t>
                        </m:r>
                      </m:sup>
                    </m:sSubSup>
                    <m:d>
                      <m:dPr>
                        <m:ctrlPr>
                          <a:rPr lang="de-DE" sz="1600" i="1">
                            <a:solidFill>
                              <a:srgbClr val="C00000"/>
                            </a:solidFill>
                            <a:latin typeface="Cambria Math"/>
                          </a:rPr>
                        </m:ctrlPr>
                      </m:dPr>
                      <m:e>
                        <m:r>
                          <a:rPr lang="de-DE" sz="1600" i="1">
                            <a:solidFill>
                              <a:srgbClr val="C00000"/>
                            </a:solidFill>
                            <a:latin typeface="Cambria Math"/>
                          </a:rPr>
                          <m:t>𝒒</m:t>
                        </m:r>
                        <m:r>
                          <a:rPr lang="de-DE" sz="1600"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𝒂</m:t>
                            </m:r>
                          </m:e>
                          <m:sub>
                            <m:r>
                              <a:rPr lang="de-DE" sz="1600" i="1">
                                <a:solidFill>
                                  <a:srgbClr val="C00000"/>
                                </a:solidFill>
                                <a:latin typeface="Cambria Math"/>
                              </a:rPr>
                              <m:t>𝒊</m:t>
                            </m:r>
                          </m:sub>
                          <m:sup>
                            <m:r>
                              <a:rPr lang="de-DE" sz="1600" i="1">
                                <a:solidFill>
                                  <a:srgbClr val="C00000"/>
                                </a:solidFill>
                                <a:latin typeface="Cambria Math"/>
                              </a:rPr>
                              <m:t>𝒒</m:t>
                            </m:r>
                          </m:sup>
                        </m:sSubSup>
                      </m:e>
                    </m:d>
                    <m:r>
                      <a:rPr lang="de-DE" sz="1600" b="1" i="1">
                        <a:solidFill>
                          <a:srgbClr val="C00000"/>
                        </a:solidFill>
                        <a:latin typeface="Cambria Math"/>
                      </a:rPr>
                      <m:t>−</m:t>
                    </m:r>
                    <m:r>
                      <a:rPr lang="de-DE" sz="1600" b="1" i="1">
                        <a:solidFill>
                          <a:srgbClr val="C00000"/>
                        </a:solidFill>
                        <a:latin typeface="Cambria Math"/>
                      </a:rPr>
                      <m:t>𝑪</m:t>
                    </m:r>
                    <m:r>
                      <a:rPr lang="de-DE" sz="1600" b="1" i="1">
                        <a:solidFill>
                          <a:srgbClr val="C00000"/>
                        </a:solidFill>
                        <a:latin typeface="Cambria Math"/>
                      </a:rPr>
                      <m:t>)</m:t>
                    </m:r>
                  </m:oMath>
                </a14:m>
                <a:endParaRPr lang="de-DE" sz="1600" b="1" dirty="0"/>
              </a:p>
            </p:txBody>
          </p:sp>
        </mc:Choice>
        <mc:Fallback xmlns="">
          <p:sp>
            <p:nvSpPr>
              <p:cNvPr id="151" name="Rechteck 150"/>
              <p:cNvSpPr>
                <a:spLocks noRot="1" noChangeAspect="1" noMove="1" noResize="1" noEditPoints="1" noAdjustHandles="1" noChangeArrowheads="1" noChangeShapeType="1" noTextEdit="1"/>
              </p:cNvSpPr>
              <p:nvPr/>
            </p:nvSpPr>
            <p:spPr>
              <a:xfrm>
                <a:off x="539552" y="1412776"/>
                <a:ext cx="8496944" cy="388055"/>
              </a:xfrm>
              <a:prstGeom prst="rect">
                <a:avLst/>
              </a:prstGeom>
              <a:blipFill rotWithShape="1">
                <a:blip r:embed="rId2"/>
                <a:stretch>
                  <a:fillRect b="-3175"/>
                </a:stretch>
              </a:blipFill>
            </p:spPr>
            <p:txBody>
              <a:bodyPr/>
              <a:lstStyle/>
              <a:p>
                <a:r>
                  <a:rPr lang="en-US">
                    <a:noFill/>
                  </a:rPr>
                  <a:t> </a:t>
                </a:r>
              </a:p>
            </p:txBody>
          </p:sp>
        </mc:Fallback>
      </mc:AlternateContent>
      <p:sp>
        <p:nvSpPr>
          <p:cNvPr id="167" name="Rechteck 166"/>
          <p:cNvSpPr/>
          <p:nvPr/>
        </p:nvSpPr>
        <p:spPr>
          <a:xfrm>
            <a:off x="4155286" y="5579948"/>
            <a:ext cx="4737194" cy="369332"/>
          </a:xfrm>
          <a:prstGeom prst="rect">
            <a:avLst/>
          </a:prstGeom>
        </p:spPr>
        <p:txBody>
          <a:bodyPr wrap="none">
            <a:spAutoFit/>
          </a:bodyPr>
          <a:lstStyle/>
          <a:p>
            <a:pPr algn="r"/>
            <a:r>
              <a:rPr lang="en-US" i="1" dirty="0"/>
              <a:t>For </a:t>
            </a:r>
            <a:r>
              <a:rPr lang="en-US" i="1" dirty="0" smtClean="0"/>
              <a:t>details and equations </a:t>
            </a:r>
            <a:r>
              <a:rPr lang="en-US" i="1" dirty="0"/>
              <a:t>look into</a:t>
            </a:r>
            <a:r>
              <a:rPr lang="en-US" i="1" dirty="0">
                <a:solidFill>
                  <a:schemeClr val="accent6"/>
                </a:solidFill>
              </a:rPr>
              <a:t> </a:t>
            </a:r>
            <a:r>
              <a:rPr lang="en-US" i="1" dirty="0"/>
              <a:t>the paper</a:t>
            </a:r>
          </a:p>
        </p:txBody>
      </p:sp>
      <mc:AlternateContent xmlns:mc="http://schemas.openxmlformats.org/markup-compatibility/2006" xmlns:a14="http://schemas.microsoft.com/office/drawing/2010/main">
        <mc:Choice Requires="a14">
          <p:sp>
            <p:nvSpPr>
              <p:cNvPr id="168" name="Rechteck 167"/>
              <p:cNvSpPr/>
              <p:nvPr/>
            </p:nvSpPr>
            <p:spPr>
              <a:xfrm>
                <a:off x="350317" y="5178381"/>
                <a:ext cx="2554809" cy="764120"/>
              </a:xfrm>
              <a:prstGeom prst="rect">
                <a:avLst/>
              </a:prstGeom>
            </p:spPr>
            <p:txBody>
              <a:bodyPr wrap="square">
                <a:spAutoFit/>
              </a:bodyPr>
              <a:lstStyle/>
              <a:p>
                <a14:m>
                  <m:oMath xmlns:m="http://schemas.openxmlformats.org/officeDocument/2006/math">
                    <m:r>
                      <a:rPr lang="de-DE" sz="1400" b="0" i="1" smtClean="0">
                        <a:latin typeface="Cambria Math"/>
                      </a:rPr>
                      <m:t>𝑞</m:t>
                    </m:r>
                    <m:r>
                      <a:rPr lang="de-DE" sz="1400" b="0" i="0" smtClean="0">
                        <a:latin typeface="Cambria Math"/>
                      </a:rPr>
                      <m:t> </m:t>
                    </m:r>
                  </m:oMath>
                </a14:m>
                <a:r>
                  <a:rPr lang="en-US" sz="1400" dirty="0" smtClean="0"/>
                  <a:t>: number of flits</a:t>
                </a:r>
                <a:endParaRPr lang="de-DE" sz="1400" dirty="0"/>
              </a:p>
              <a:p>
                <a14:m>
                  <m:oMath xmlns:m="http://schemas.openxmlformats.org/officeDocument/2006/math">
                    <m:sSubSup>
                      <m:sSubSupPr>
                        <m:ctrlPr>
                          <a:rPr lang="de-DE" sz="1400" i="1">
                            <a:latin typeface="Cambria Math"/>
                          </a:rPr>
                        </m:ctrlPr>
                      </m:sSubSupPr>
                      <m:e>
                        <m:r>
                          <a:rPr lang="de-DE" sz="1400" b="0" i="1">
                            <a:latin typeface="Cambria Math"/>
                          </a:rPr>
                          <m:t>𝑎</m:t>
                        </m:r>
                      </m:e>
                      <m:sub>
                        <m:r>
                          <a:rPr lang="de-DE" sz="1400" b="0" i="1">
                            <a:latin typeface="Cambria Math"/>
                          </a:rPr>
                          <m:t>𝑖</m:t>
                        </m:r>
                      </m:sub>
                      <m:sup>
                        <m:r>
                          <a:rPr lang="de-DE" sz="1400" b="0" i="1">
                            <a:latin typeface="Cambria Math"/>
                          </a:rPr>
                          <m:t>𝑞</m:t>
                        </m:r>
                      </m:sup>
                    </m:sSubSup>
                  </m:oMath>
                </a14:m>
                <a:r>
                  <a:rPr lang="en-US" sz="1400" dirty="0" smtClean="0"/>
                  <a:t> : arrival time of event q</a:t>
                </a:r>
                <a:endParaRPr lang="de-DE" sz="1400" dirty="0" smtClean="0">
                  <a:latin typeface="Cambria Math"/>
                </a:endParaRPr>
              </a:p>
              <a:p>
                <a:r>
                  <a:rPr lang="de-DE" sz="1400" dirty="0" smtClean="0">
                    <a:latin typeface="Cambria Math"/>
                  </a:rPr>
                  <a:t>C </a:t>
                </a:r>
                <a:r>
                  <a:rPr lang="en-US" sz="1400" dirty="0" smtClean="0"/>
                  <a:t>: single flit transmission time</a:t>
                </a:r>
                <a:endParaRPr lang="de-DE" sz="1400" dirty="0"/>
              </a:p>
            </p:txBody>
          </p:sp>
        </mc:Choice>
        <mc:Fallback xmlns="">
          <p:sp>
            <p:nvSpPr>
              <p:cNvPr id="168" name="Rechteck 167"/>
              <p:cNvSpPr>
                <a:spLocks noRot="1" noChangeAspect="1" noMove="1" noResize="1" noEditPoints="1" noAdjustHandles="1" noChangeArrowheads="1" noChangeShapeType="1" noTextEdit="1"/>
              </p:cNvSpPr>
              <p:nvPr/>
            </p:nvSpPr>
            <p:spPr>
              <a:xfrm>
                <a:off x="350317" y="5178381"/>
                <a:ext cx="2554809" cy="764120"/>
              </a:xfrm>
              <a:prstGeom prst="rect">
                <a:avLst/>
              </a:prstGeom>
              <a:blipFill rotWithShape="1">
                <a:blip r:embed="rId3"/>
                <a:stretch>
                  <a:fillRect l="-476" t="-794" r="-476" b="-7143"/>
                </a:stretch>
              </a:blipFill>
            </p:spPr>
            <p:txBody>
              <a:bodyPr/>
              <a:lstStyle/>
              <a:p>
                <a:r>
                  <a:rPr lang="en-US">
                    <a:noFill/>
                  </a:rPr>
                  <a:t> </a:t>
                </a:r>
              </a:p>
            </p:txBody>
          </p:sp>
        </mc:Fallback>
      </mc:AlternateContent>
    </p:spTree>
    <p:extLst>
      <p:ext uri="{BB962C8B-B14F-4D97-AF65-F5344CB8AC3E}">
        <p14:creationId xmlns:p14="http://schemas.microsoft.com/office/powerpoint/2010/main" val="117215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Rechteck 430"/>
          <p:cNvSpPr/>
          <p:nvPr/>
        </p:nvSpPr>
        <p:spPr>
          <a:xfrm>
            <a:off x="2755427" y="2311380"/>
            <a:ext cx="3600400" cy="31824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2" name="Rechteck 431"/>
          <p:cNvSpPr/>
          <p:nvPr/>
        </p:nvSpPr>
        <p:spPr>
          <a:xfrm>
            <a:off x="4583318" y="2441882"/>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452" name="Rechteck 451"/>
          <p:cNvSpPr/>
          <p:nvPr/>
        </p:nvSpPr>
        <p:spPr>
          <a:xfrm>
            <a:off x="5560495" y="347761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453" name="Gerade Verbindung 452"/>
          <p:cNvCxnSpPr>
            <a:stCxn id="452" idx="1"/>
          </p:cNvCxnSpPr>
          <p:nvPr/>
        </p:nvCxnSpPr>
        <p:spPr>
          <a:xfrm flipH="1">
            <a:off x="5347714" y="369363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Gerade Verbindung mit Pfeil 453"/>
          <p:cNvCxnSpPr>
            <a:stCxn id="452" idx="3"/>
          </p:cNvCxnSpPr>
          <p:nvPr/>
        </p:nvCxnSpPr>
        <p:spPr>
          <a:xfrm>
            <a:off x="6291541" y="369363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Gerade Verbindung mit Pfeil 454"/>
          <p:cNvCxnSpPr>
            <a:stCxn id="432" idx="2"/>
            <a:endCxn id="457" idx="0"/>
          </p:cNvCxnSpPr>
          <p:nvPr/>
        </p:nvCxnSpPr>
        <p:spPr>
          <a:xfrm>
            <a:off x="4983160" y="2657906"/>
            <a:ext cx="5054" cy="1947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2639102" y="2852606"/>
            <a:ext cx="1954324" cy="1063856"/>
            <a:chOff x="2639102" y="3164034"/>
            <a:chExt cx="1954324" cy="1063856"/>
          </a:xfrm>
        </p:grpSpPr>
        <p:sp>
          <p:nvSpPr>
            <p:cNvPr id="433" name="Rechteck 432"/>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1</a:t>
              </a:r>
              <a:endParaRPr lang="de-DE" sz="1000" dirty="0">
                <a:solidFill>
                  <a:srgbClr val="000000"/>
                </a:solidFill>
              </a:endParaRPr>
            </a:p>
          </p:txBody>
        </p:sp>
        <p:sp>
          <p:nvSpPr>
            <p:cNvPr id="434" name="Trapezoid 433"/>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5" name="Rechteck 434"/>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6" name="Rechteck 435"/>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7" name="Rechteck 436"/>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8" name="Rechteck 437"/>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9" name="Rechteck 438"/>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0" name="Rechteck 439"/>
            <p:cNvSpPr/>
            <p:nvPr/>
          </p:nvSpPr>
          <p:spPr>
            <a:xfrm>
              <a:off x="4009957"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1" name="Rechteck 440"/>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2" name="Rechteck 441"/>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3" name="Rechteck 442"/>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4" name="Rechteck 443"/>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5" name="Rechteck 444"/>
            <p:cNvSpPr/>
            <p:nvPr/>
          </p:nvSpPr>
          <p:spPr>
            <a:xfrm>
              <a:off x="3893845"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2</a:t>
              </a:r>
              <a:endParaRPr lang="de-DE" sz="1050" b="1" dirty="0">
                <a:solidFill>
                  <a:srgbClr val="FFFFFF"/>
                </a:solidFill>
              </a:endParaRPr>
            </a:p>
          </p:txBody>
        </p:sp>
        <p:sp>
          <p:nvSpPr>
            <p:cNvPr id="446" name="Rechteck 445"/>
            <p:cNvSpPr/>
            <p:nvPr/>
          </p:nvSpPr>
          <p:spPr>
            <a:xfrm>
              <a:off x="4009957"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2</a:t>
              </a:r>
              <a:endParaRPr lang="de-DE" sz="1050" b="1" dirty="0">
                <a:solidFill>
                  <a:srgbClr val="FFFFFF"/>
                </a:solidFill>
              </a:endParaRPr>
            </a:p>
          </p:txBody>
        </p:sp>
        <p:sp>
          <p:nvSpPr>
            <p:cNvPr id="447" name="Textfeld 446"/>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448" name="Textfeld 447"/>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449" name="Gerade Verbindung 448"/>
            <p:cNvCxnSpPr>
              <a:stCxn id="434"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Gerade Verbindung 449"/>
            <p:cNvCxnSpPr>
              <a:stCxn id="435"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Gerade Verbindung 450"/>
            <p:cNvCxnSpPr>
              <a:stCxn id="441"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Gerade Verbindung mit Pfeil 455"/>
            <p:cNvCxnSpPr>
              <a:stCxn id="433" idx="3"/>
            </p:cNvCxnSpPr>
            <p:nvPr/>
          </p:nvCxnSpPr>
          <p:spPr>
            <a:xfrm>
              <a:off x="4367294" y="3695962"/>
              <a:ext cx="22613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66" name="Rechteck 465"/>
          <p:cNvSpPr/>
          <p:nvPr/>
        </p:nvSpPr>
        <p:spPr>
          <a:xfrm>
            <a:off x="3287174" y="237835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a:solidFill>
                  <a:srgbClr val="000000"/>
                </a:solidFill>
              </a:rPr>
              <a:t>norm</a:t>
            </a:r>
          </a:p>
        </p:txBody>
      </p:sp>
      <p:cxnSp>
        <p:nvCxnSpPr>
          <p:cNvPr id="468" name="Gerade Verbindung mit Pfeil 467"/>
          <p:cNvCxnSpPr>
            <a:stCxn id="466" idx="3"/>
            <a:endCxn id="432" idx="1"/>
          </p:cNvCxnSpPr>
          <p:nvPr/>
        </p:nvCxnSpPr>
        <p:spPr>
          <a:xfrm>
            <a:off x="3925715" y="2549894"/>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9" name="Gerade Verbindung mit Pfeil 468"/>
          <p:cNvCxnSpPr>
            <a:stCxn id="433" idx="0"/>
            <a:endCxn id="466" idx="2"/>
          </p:cNvCxnSpPr>
          <p:nvPr/>
        </p:nvCxnSpPr>
        <p:spPr>
          <a:xfrm flipV="1">
            <a:off x="3603106" y="2721437"/>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US" dirty="0" smtClean="0"/>
              <a:t>Worst-case Multiple Activation Processing Time</a:t>
            </a:r>
            <a:endParaRPr lang="en-US" dirty="0"/>
          </a:p>
        </p:txBody>
      </p:sp>
      <p:grpSp>
        <p:nvGrpSpPr>
          <p:cNvPr id="46" name="Gruppieren 45"/>
          <p:cNvGrpSpPr/>
          <p:nvPr/>
        </p:nvGrpSpPr>
        <p:grpSpPr>
          <a:xfrm>
            <a:off x="2639102" y="4269700"/>
            <a:ext cx="1954324" cy="1063856"/>
            <a:chOff x="2639102" y="3164034"/>
            <a:chExt cx="1954324" cy="1063856"/>
          </a:xfrm>
        </p:grpSpPr>
        <p:sp>
          <p:nvSpPr>
            <p:cNvPr id="47" name="Rechteck 46"/>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n</a:t>
              </a:r>
              <a:endParaRPr lang="de-DE" sz="1000" dirty="0">
                <a:solidFill>
                  <a:srgbClr val="000000"/>
                </a:solidFill>
              </a:endParaRPr>
            </a:p>
          </p:txBody>
        </p:sp>
        <p:sp>
          <p:nvSpPr>
            <p:cNvPr id="48" name="Trapezoid 47"/>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9" name="Rechteck 48"/>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0" name="Rechteck 49"/>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1" name="Rechteck 50"/>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 name="Rechteck 51"/>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 name="Rechteck 52"/>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4" name="Rechteck 53"/>
            <p:cNvSpPr/>
            <p:nvPr/>
          </p:nvSpPr>
          <p:spPr>
            <a:xfrm>
              <a:off x="4009957"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5" name="Rechteck 54"/>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6" name="Rechteck 55"/>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 name="Rechteck 56"/>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 name="Rechteck 57"/>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9" name="Rechteck 58"/>
            <p:cNvSpPr/>
            <p:nvPr/>
          </p:nvSpPr>
          <p:spPr>
            <a:xfrm>
              <a:off x="3893845" y="3765645"/>
              <a:ext cx="116112" cy="23222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0" name="Rechteck 59"/>
            <p:cNvSpPr/>
            <p:nvPr/>
          </p:nvSpPr>
          <p:spPr>
            <a:xfrm>
              <a:off x="4009957" y="3765645"/>
              <a:ext cx="116112" cy="23222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1" name="Textfeld 60"/>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62" name="Textfeld 61"/>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63" name="Gerade Verbindung 62"/>
            <p:cNvCxnSpPr>
              <a:stCxn id="48"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63"/>
            <p:cNvCxnSpPr>
              <a:stCxn id="49"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Gerade Verbindung 64"/>
            <p:cNvCxnSpPr>
              <a:stCxn id="55"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47" idx="3"/>
            </p:cNvCxnSpPr>
            <p:nvPr/>
          </p:nvCxnSpPr>
          <p:spPr>
            <a:xfrm>
              <a:off x="4367294" y="3695962"/>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1" name="Rechteck 140"/>
          <p:cNvSpPr/>
          <p:nvPr/>
        </p:nvSpPr>
        <p:spPr>
          <a:xfrm>
            <a:off x="5574468" y="419769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a:t>
            </a:r>
            <a:r>
              <a:rPr lang="de-DE" sz="1000" dirty="0" smtClean="0">
                <a:solidFill>
                  <a:srgbClr val="000000"/>
                </a:solidFill>
              </a:rPr>
              <a:t>n</a:t>
            </a:r>
            <a:endParaRPr lang="de-DE" sz="1000" dirty="0">
              <a:solidFill>
                <a:srgbClr val="000000"/>
              </a:solidFill>
            </a:endParaRPr>
          </a:p>
        </p:txBody>
      </p:sp>
      <p:cxnSp>
        <p:nvCxnSpPr>
          <p:cNvPr id="142" name="Gerade Verbindung 141"/>
          <p:cNvCxnSpPr>
            <a:stCxn id="141" idx="1"/>
          </p:cNvCxnSpPr>
          <p:nvPr/>
        </p:nvCxnSpPr>
        <p:spPr>
          <a:xfrm flipH="1">
            <a:off x="5361687" y="441371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Gerade Verbindung mit Pfeil 142"/>
          <p:cNvCxnSpPr>
            <a:stCxn id="141" idx="3"/>
          </p:cNvCxnSpPr>
          <p:nvPr/>
        </p:nvCxnSpPr>
        <p:spPr>
          <a:xfrm>
            <a:off x="6305514" y="441371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8" name="Gruppieren 517"/>
          <p:cNvGrpSpPr/>
          <p:nvPr/>
        </p:nvGrpSpPr>
        <p:grpSpPr>
          <a:xfrm>
            <a:off x="4593426" y="2852606"/>
            <a:ext cx="789575" cy="2480949"/>
            <a:chOff x="2593576" y="-1395865"/>
            <a:chExt cx="916465" cy="1063856"/>
          </a:xfrm>
        </p:grpSpPr>
        <p:sp>
          <p:nvSpPr>
            <p:cNvPr id="457" name="Rechteck 456"/>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458" name="Gruppieren 457"/>
            <p:cNvGrpSpPr/>
            <p:nvPr/>
          </p:nvGrpSpPr>
          <p:grpSpPr>
            <a:xfrm>
              <a:off x="2720467" y="-1274698"/>
              <a:ext cx="662684" cy="821522"/>
              <a:chOff x="2798911" y="2600908"/>
              <a:chExt cx="728953" cy="2200450"/>
            </a:xfrm>
          </p:grpSpPr>
          <p:cxnSp>
            <p:nvCxnSpPr>
              <p:cNvPr id="459" name="Gerade Verbindung 458"/>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0" name="Gerade Verbindung 459"/>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1" name="Gerade Verbindung 460"/>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62" name="Gruppieren 461"/>
            <p:cNvGrpSpPr/>
            <p:nvPr/>
          </p:nvGrpSpPr>
          <p:grpSpPr>
            <a:xfrm flipH="1">
              <a:off x="2720467" y="-1274698"/>
              <a:ext cx="662684" cy="821522"/>
              <a:chOff x="2798911" y="2600908"/>
              <a:chExt cx="728953" cy="2200450"/>
            </a:xfrm>
          </p:grpSpPr>
          <p:cxnSp>
            <p:nvCxnSpPr>
              <p:cNvPr id="463" name="Gerade Verbindung 462"/>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4" name="Gerade Verbindung 463"/>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5" name="Gerade Verbindung 464"/>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6" name="Textfeld 5"/>
          <p:cNvSpPr txBox="1"/>
          <p:nvPr/>
        </p:nvSpPr>
        <p:spPr>
          <a:xfrm rot="16200000">
            <a:off x="3404744" y="3893025"/>
            <a:ext cx="441146" cy="400110"/>
          </a:xfrm>
          <a:prstGeom prst="rect">
            <a:avLst/>
          </a:prstGeom>
          <a:noFill/>
        </p:spPr>
        <p:txBody>
          <a:bodyPr wrap="none" rtlCol="0">
            <a:spAutoFit/>
          </a:bodyPr>
          <a:lstStyle/>
          <a:p>
            <a:r>
              <a:rPr lang="en-US" sz="2000" b="1" dirty="0" smtClean="0"/>
              <a:t>…</a:t>
            </a:r>
            <a:endParaRPr lang="en-US" sz="2000" b="1" dirty="0"/>
          </a:p>
        </p:txBody>
      </p:sp>
      <p:sp>
        <p:nvSpPr>
          <p:cNvPr id="145" name="Textfeld 144"/>
          <p:cNvSpPr txBox="1"/>
          <p:nvPr/>
        </p:nvSpPr>
        <p:spPr>
          <a:xfrm rot="16200000">
            <a:off x="5705444" y="3849072"/>
            <a:ext cx="441146" cy="400110"/>
          </a:xfrm>
          <a:prstGeom prst="rect">
            <a:avLst/>
          </a:prstGeom>
          <a:noFill/>
        </p:spPr>
        <p:txBody>
          <a:bodyPr wrap="none" rtlCol="0">
            <a:spAutoFit/>
          </a:bodyPr>
          <a:lstStyle/>
          <a:p>
            <a:r>
              <a:rPr lang="en-US" sz="2000" b="1" dirty="0" smtClean="0"/>
              <a:t>…</a:t>
            </a:r>
            <a:endParaRPr lang="en-US" sz="2000" b="1" dirty="0"/>
          </a:p>
        </p:txBody>
      </p:sp>
      <p:sp>
        <p:nvSpPr>
          <p:cNvPr id="150" name="Rechteck 149"/>
          <p:cNvSpPr/>
          <p:nvPr/>
        </p:nvSpPr>
        <p:spPr>
          <a:xfrm>
            <a:off x="1718026" y="1479889"/>
            <a:ext cx="549717" cy="296814"/>
          </a:xfrm>
          <a:prstGeom prst="rect">
            <a:avLst/>
          </a:prstGeom>
          <a:gradFill>
            <a:gsLst>
              <a:gs pos="0">
                <a:schemeClr val="accent1">
                  <a:lumMod val="60000"/>
                  <a:lumOff val="40000"/>
                </a:schemeClr>
              </a:gs>
              <a:gs pos="50000">
                <a:schemeClr val="accent1">
                  <a:lumMod val="40000"/>
                  <a:lumOff val="60000"/>
                </a:schemeClr>
              </a:gs>
              <a:gs pos="100000">
                <a:schemeClr val="accent1">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mc:AlternateContent xmlns:mc="http://schemas.openxmlformats.org/markup-compatibility/2006" xmlns:a14="http://schemas.microsoft.com/office/drawing/2010/main">
        <mc:Choice Requires="a14">
          <p:sp>
            <p:nvSpPr>
              <p:cNvPr id="151" name="Rechteck 150"/>
              <p:cNvSpPr/>
              <p:nvPr/>
            </p:nvSpPr>
            <p:spPr>
              <a:xfrm>
                <a:off x="539552" y="1412776"/>
                <a:ext cx="8496944" cy="388055"/>
              </a:xfrm>
              <a:prstGeom prst="rect">
                <a:avLst/>
              </a:prstGeom>
            </p:spPr>
            <p:txBody>
              <a:bodyPr wrap="square">
                <a:spAutoFit/>
              </a:bodyPr>
              <a:lstStyle/>
              <a:p>
                <a14:m>
                  <m:oMath xmlns:m="http://schemas.openxmlformats.org/officeDocument/2006/math">
                    <m:sSubSup>
                      <m:sSubSupPr>
                        <m:ctrlPr>
                          <a:rPr lang="de-DE" sz="1600" b="1" i="1" smtClean="0">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m:t>
                        </m:r>
                      </m:sup>
                    </m:sSubSup>
                    <m:d>
                      <m:dPr>
                        <m:ctrlPr>
                          <a:rPr lang="de-DE" sz="1600" b="1" i="1">
                            <a:latin typeface="Cambria Math"/>
                          </a:rPr>
                        </m:ctrlPr>
                      </m:dPr>
                      <m:e>
                        <m:r>
                          <a:rPr lang="de-DE" sz="1600" b="1" i="1">
                            <a:latin typeface="Cambria Math"/>
                          </a:rPr>
                          <m:t>𝒒</m:t>
                        </m:r>
                        <m:r>
                          <a:rPr lang="de-DE" sz="1600" b="1" i="1">
                            <a:latin typeface="Cambria Math"/>
                          </a:rPr>
                          <m:t>,</m:t>
                        </m:r>
                        <m:sSubSup>
                          <m:sSubSupPr>
                            <m:ctrlPr>
                              <a:rPr lang="de-DE" sz="1600" b="1" i="1">
                                <a:latin typeface="Cambria Math"/>
                              </a:rPr>
                            </m:ctrlPr>
                          </m:sSubSupPr>
                          <m:e>
                            <m:r>
                              <a:rPr lang="de-DE" sz="1600" b="1" i="1">
                                <a:latin typeface="Cambria Math"/>
                              </a:rPr>
                              <m:t>𝒂</m:t>
                            </m:r>
                          </m:e>
                          <m:sub>
                            <m:r>
                              <a:rPr lang="de-DE" sz="1600" b="1" i="1">
                                <a:latin typeface="Cambria Math"/>
                              </a:rPr>
                              <m:t>𝒊</m:t>
                            </m:r>
                          </m:sub>
                          <m:sup>
                            <m:r>
                              <a:rPr lang="de-DE" sz="1600" b="1" i="1">
                                <a:latin typeface="Cambria Math"/>
                              </a:rPr>
                              <m:t>𝒒</m:t>
                            </m:r>
                          </m:sup>
                        </m:sSubSup>
                      </m:e>
                    </m:d>
                    <m:r>
                      <a:rPr lang="de-DE" sz="1600" b="1" i="0" smtClean="0">
                        <a:latin typeface="Cambria Math"/>
                      </a:rPr>
                      <m:t>≤</m:t>
                    </m:r>
                    <m:r>
                      <a:rPr lang="de-DE" sz="1600" b="1">
                        <a:latin typeface="Cambria Math"/>
                      </a:rPr>
                      <m:t>𝐪</m:t>
                    </m:r>
                    <m:r>
                      <a:rPr lang="de-DE" sz="1600" b="1">
                        <a:latin typeface="Cambria Math"/>
                      </a:rPr>
                      <m:t>∗</m:t>
                    </m:r>
                    <m:r>
                      <a:rPr lang="de-DE" sz="1600" b="1">
                        <a:latin typeface="Cambria Math"/>
                      </a:rPr>
                      <m:t>𝐂</m:t>
                    </m:r>
                    <m:r>
                      <a:rPr lang="de-DE" sz="1600" b="1" i="0" smtClean="0">
                        <a:latin typeface="Cambria Math"/>
                      </a:rPr>
                      <m:t> </m:t>
                    </m:r>
                    <m:r>
                      <a:rPr lang="de-DE" sz="1600" b="1">
                        <a:latin typeface="Cambria Math"/>
                      </a:rPr>
                      <m:t>+</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𝒐𝒖𝒕</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𝑪</m:t>
                        </m:r>
                        <m:r>
                          <a:rPr lang="de-DE" sz="1600" b="1" i="1">
                            <a:latin typeface="Cambria Math"/>
                          </a:rPr>
                          <m:t>,</m:t>
                        </m:r>
                        <m:r>
                          <a:rPr lang="de-DE" sz="1600" b="1" i="1">
                            <a:latin typeface="Cambria Math"/>
                          </a:rPr>
                          <m:t>𝒒</m:t>
                        </m:r>
                      </m:e>
                    </m:d>
                  </m:oMath>
                </a14:m>
                <a:r>
                  <a:rPr lang="de-DE" sz="1600" b="1" i="1" dirty="0" smtClean="0">
                    <a:latin typeface="Cambria Math"/>
                  </a:rPr>
                  <a:t> </a:t>
                </a:r>
                <a14:m>
                  <m:oMath xmlns:m="http://schemas.openxmlformats.org/officeDocument/2006/math">
                    <m:r>
                      <a:rPr lang="de-DE" sz="1600" b="1" i="1">
                        <a:latin typeface="Cambria Math"/>
                      </a:rPr>
                      <m:t>+</m:t>
                    </m:r>
                    <m:r>
                      <a:rPr lang="de-DE" sz="1600" b="1" i="1" smtClean="0">
                        <a:latin typeface="Cambria Math"/>
                      </a:rPr>
                      <m:t> </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smtClean="0">
                            <a:latin typeface="Cambria Math"/>
                          </a:rPr>
                          <m:t>𝒊𝒏</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𝒒</m:t>
                        </m:r>
                        <m:r>
                          <a:rPr lang="de-DE" sz="1600" b="1"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smtClean="0">
                        <a:latin typeface="Cambria Math"/>
                      </a:rPr>
                      <m:t> </m:t>
                    </m:r>
                    <m:r>
                      <a:rPr lang="de-DE" sz="1600" b="1" i="1">
                        <a:latin typeface="Cambria Math"/>
                      </a:rPr>
                      <m:t>+</m:t>
                    </m:r>
                    <m:sSubSup>
                      <m:sSubSupPr>
                        <m:ctrlPr>
                          <a:rPr lang="de-DE" sz="1600" b="1" i="1" smtClean="0">
                            <a:solidFill>
                              <a:srgbClr val="C00000"/>
                            </a:solidFill>
                            <a:latin typeface="Cambria Math"/>
                          </a:rPr>
                        </m:ctrlPr>
                      </m:sSubSupPr>
                      <m:e>
                        <m:r>
                          <a:rPr lang="de-DE" sz="1600" b="1" i="1">
                            <a:solidFill>
                              <a:srgbClr val="C00000"/>
                            </a:solidFill>
                            <a:latin typeface="Cambria Math"/>
                          </a:rPr>
                          <m:t>𝑩</m:t>
                        </m:r>
                      </m:e>
                      <m:sub>
                        <m:r>
                          <a:rPr lang="de-DE" sz="1600" b="1" i="1" smtClean="0">
                            <a:solidFill>
                              <a:srgbClr val="C00000"/>
                            </a:solidFill>
                            <a:latin typeface="Cambria Math"/>
                          </a:rPr>
                          <m:t>𝒊</m:t>
                        </m:r>
                        <m:r>
                          <a:rPr lang="de-DE" sz="1600" b="1" i="1" smtClean="0">
                            <a:solidFill>
                              <a:srgbClr val="C00000"/>
                            </a:solidFill>
                            <a:latin typeface="Cambria Math"/>
                          </a:rPr>
                          <m:t>,</m:t>
                        </m:r>
                        <m:r>
                          <a:rPr lang="de-DE" sz="1600" b="1" i="1" smtClean="0">
                            <a:solidFill>
                              <a:srgbClr val="C00000"/>
                            </a:solidFill>
                            <a:latin typeface="Cambria Math"/>
                          </a:rPr>
                          <m:t>𝒒</m:t>
                        </m:r>
                      </m:sub>
                      <m:sup>
                        <m:r>
                          <a:rPr lang="de-DE" sz="1600" b="1" i="1" smtClean="0">
                            <a:solidFill>
                              <a:srgbClr val="C00000"/>
                            </a:solidFill>
                            <a:latin typeface="Cambria Math"/>
                          </a:rPr>
                          <m:t>𝑳𝑷</m:t>
                        </m:r>
                      </m:sup>
                    </m:sSubSup>
                    <m:r>
                      <a:rPr lang="de-DE" sz="1600" b="1"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𝑩</m:t>
                        </m:r>
                      </m:e>
                      <m:sub>
                        <m:r>
                          <a:rPr lang="de-DE" sz="1600" i="1">
                            <a:solidFill>
                              <a:srgbClr val="C00000"/>
                            </a:solidFill>
                            <a:latin typeface="Cambria Math"/>
                          </a:rPr>
                          <m:t>𝒊</m:t>
                        </m:r>
                      </m:sub>
                      <m:sup>
                        <m:r>
                          <a:rPr lang="de-DE" sz="1600" i="1">
                            <a:solidFill>
                              <a:srgbClr val="C00000"/>
                            </a:solidFill>
                            <a:latin typeface="Cambria Math"/>
                          </a:rPr>
                          <m:t>+</m:t>
                        </m:r>
                      </m:sup>
                    </m:sSubSup>
                    <m:d>
                      <m:dPr>
                        <m:ctrlPr>
                          <a:rPr lang="de-DE" sz="1600" i="1">
                            <a:solidFill>
                              <a:srgbClr val="C00000"/>
                            </a:solidFill>
                            <a:latin typeface="Cambria Math"/>
                          </a:rPr>
                        </m:ctrlPr>
                      </m:dPr>
                      <m:e>
                        <m:r>
                          <a:rPr lang="de-DE" sz="1600" i="1">
                            <a:solidFill>
                              <a:srgbClr val="C00000"/>
                            </a:solidFill>
                            <a:latin typeface="Cambria Math"/>
                          </a:rPr>
                          <m:t>𝒒</m:t>
                        </m:r>
                        <m:r>
                          <a:rPr lang="de-DE" sz="1600"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𝒂</m:t>
                            </m:r>
                          </m:e>
                          <m:sub>
                            <m:r>
                              <a:rPr lang="de-DE" sz="1600" i="1">
                                <a:solidFill>
                                  <a:srgbClr val="C00000"/>
                                </a:solidFill>
                                <a:latin typeface="Cambria Math"/>
                              </a:rPr>
                              <m:t>𝒊</m:t>
                            </m:r>
                          </m:sub>
                          <m:sup>
                            <m:r>
                              <a:rPr lang="de-DE" sz="1600" i="1">
                                <a:solidFill>
                                  <a:srgbClr val="C00000"/>
                                </a:solidFill>
                                <a:latin typeface="Cambria Math"/>
                              </a:rPr>
                              <m:t>𝒒</m:t>
                            </m:r>
                          </m:sup>
                        </m:sSubSup>
                      </m:e>
                    </m:d>
                    <m:r>
                      <a:rPr lang="de-DE" sz="1600" b="1" i="1">
                        <a:solidFill>
                          <a:srgbClr val="C00000"/>
                        </a:solidFill>
                        <a:latin typeface="Cambria Math"/>
                      </a:rPr>
                      <m:t>−</m:t>
                    </m:r>
                    <m:r>
                      <a:rPr lang="de-DE" sz="1600" b="1" i="1">
                        <a:solidFill>
                          <a:srgbClr val="C00000"/>
                        </a:solidFill>
                        <a:latin typeface="Cambria Math"/>
                      </a:rPr>
                      <m:t>𝑪</m:t>
                    </m:r>
                    <m:r>
                      <a:rPr lang="de-DE" sz="1600" b="1" i="1">
                        <a:solidFill>
                          <a:srgbClr val="C00000"/>
                        </a:solidFill>
                        <a:latin typeface="Cambria Math"/>
                      </a:rPr>
                      <m:t>)</m:t>
                    </m:r>
                  </m:oMath>
                </a14:m>
                <a:endParaRPr lang="de-DE" sz="1600" b="1" dirty="0"/>
              </a:p>
            </p:txBody>
          </p:sp>
        </mc:Choice>
        <mc:Fallback xmlns="">
          <p:sp>
            <p:nvSpPr>
              <p:cNvPr id="151" name="Rechteck 150"/>
              <p:cNvSpPr>
                <a:spLocks noRot="1" noChangeAspect="1" noMove="1" noResize="1" noEditPoints="1" noAdjustHandles="1" noChangeArrowheads="1" noChangeShapeType="1" noTextEdit="1"/>
              </p:cNvSpPr>
              <p:nvPr/>
            </p:nvSpPr>
            <p:spPr>
              <a:xfrm>
                <a:off x="539552" y="1412776"/>
                <a:ext cx="8496944" cy="388055"/>
              </a:xfrm>
              <a:prstGeom prst="rect">
                <a:avLst/>
              </a:prstGeom>
              <a:blipFill rotWithShape="1">
                <a:blip r:embed="rId2"/>
                <a:stretch>
                  <a:fillRect b="-3175"/>
                </a:stretch>
              </a:blipFill>
            </p:spPr>
            <p:txBody>
              <a:bodyPr/>
              <a:lstStyle/>
              <a:p>
                <a:r>
                  <a:rPr lang="en-US">
                    <a:noFill/>
                  </a:rPr>
                  <a:t> </a:t>
                </a:r>
              </a:p>
            </p:txBody>
          </p:sp>
        </mc:Fallback>
      </mc:AlternateContent>
      <p:cxnSp>
        <p:nvCxnSpPr>
          <p:cNvPr id="152" name="Gerade Verbindung 151"/>
          <p:cNvCxnSpPr/>
          <p:nvPr/>
        </p:nvCxnSpPr>
        <p:spPr>
          <a:xfrm>
            <a:off x="4138916" y="3568347"/>
            <a:ext cx="454510"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3" name="Gerade Verbindung 152"/>
          <p:cNvCxnSpPr/>
          <p:nvPr/>
        </p:nvCxnSpPr>
        <p:spPr>
          <a:xfrm flipV="1">
            <a:off x="4520874" y="3549620"/>
            <a:ext cx="908501" cy="18727"/>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4" name="Gerade Verbindung 153"/>
          <p:cNvCxnSpPr/>
          <p:nvPr/>
        </p:nvCxnSpPr>
        <p:spPr>
          <a:xfrm>
            <a:off x="5429375" y="3549620"/>
            <a:ext cx="399477" cy="0"/>
          </a:xfrm>
          <a:prstGeom prst="line">
            <a:avLst/>
          </a:prstGeom>
          <a:ln w="38100">
            <a:solidFill>
              <a:schemeClr val="accent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7" name="Rechteck 166"/>
          <p:cNvSpPr/>
          <p:nvPr/>
        </p:nvSpPr>
        <p:spPr>
          <a:xfrm>
            <a:off x="4155286" y="5579948"/>
            <a:ext cx="4737194" cy="369332"/>
          </a:xfrm>
          <a:prstGeom prst="rect">
            <a:avLst/>
          </a:prstGeom>
        </p:spPr>
        <p:txBody>
          <a:bodyPr wrap="none">
            <a:spAutoFit/>
          </a:bodyPr>
          <a:lstStyle/>
          <a:p>
            <a:pPr algn="r"/>
            <a:r>
              <a:rPr lang="en-US" i="1" dirty="0"/>
              <a:t>For </a:t>
            </a:r>
            <a:r>
              <a:rPr lang="en-US" i="1" dirty="0" smtClean="0"/>
              <a:t>details and equations </a:t>
            </a:r>
            <a:r>
              <a:rPr lang="en-US" i="1" dirty="0"/>
              <a:t>look into</a:t>
            </a:r>
            <a:r>
              <a:rPr lang="en-US" i="1" dirty="0">
                <a:solidFill>
                  <a:schemeClr val="accent6"/>
                </a:solidFill>
              </a:rPr>
              <a:t> </a:t>
            </a:r>
            <a:r>
              <a:rPr lang="en-US" i="1" dirty="0"/>
              <a:t>the paper</a:t>
            </a:r>
          </a:p>
        </p:txBody>
      </p:sp>
      <mc:AlternateContent xmlns:mc="http://schemas.openxmlformats.org/markup-compatibility/2006" xmlns:a14="http://schemas.microsoft.com/office/drawing/2010/main">
        <mc:Choice Requires="a14">
          <p:sp>
            <p:nvSpPr>
              <p:cNvPr id="168" name="Rechteck 167"/>
              <p:cNvSpPr/>
              <p:nvPr/>
            </p:nvSpPr>
            <p:spPr>
              <a:xfrm>
                <a:off x="350317" y="5178381"/>
                <a:ext cx="2554809" cy="764120"/>
              </a:xfrm>
              <a:prstGeom prst="rect">
                <a:avLst/>
              </a:prstGeom>
            </p:spPr>
            <p:txBody>
              <a:bodyPr wrap="square">
                <a:spAutoFit/>
              </a:bodyPr>
              <a:lstStyle/>
              <a:p>
                <a14:m>
                  <m:oMath xmlns:m="http://schemas.openxmlformats.org/officeDocument/2006/math">
                    <m:r>
                      <a:rPr lang="de-DE" sz="1400" b="0" i="1" smtClean="0">
                        <a:latin typeface="Cambria Math"/>
                      </a:rPr>
                      <m:t>𝑞</m:t>
                    </m:r>
                    <m:r>
                      <a:rPr lang="de-DE" sz="1400" b="0" i="0" smtClean="0">
                        <a:latin typeface="Cambria Math"/>
                      </a:rPr>
                      <m:t> </m:t>
                    </m:r>
                  </m:oMath>
                </a14:m>
                <a:r>
                  <a:rPr lang="en-US" sz="1400" dirty="0" smtClean="0"/>
                  <a:t>: number of flits</a:t>
                </a:r>
                <a:endParaRPr lang="de-DE" sz="1400" dirty="0"/>
              </a:p>
              <a:p>
                <a14:m>
                  <m:oMath xmlns:m="http://schemas.openxmlformats.org/officeDocument/2006/math">
                    <m:sSubSup>
                      <m:sSubSupPr>
                        <m:ctrlPr>
                          <a:rPr lang="de-DE" sz="1400" i="1">
                            <a:latin typeface="Cambria Math"/>
                          </a:rPr>
                        </m:ctrlPr>
                      </m:sSubSupPr>
                      <m:e>
                        <m:r>
                          <a:rPr lang="de-DE" sz="1400" b="0" i="1">
                            <a:latin typeface="Cambria Math"/>
                          </a:rPr>
                          <m:t>𝑎</m:t>
                        </m:r>
                      </m:e>
                      <m:sub>
                        <m:r>
                          <a:rPr lang="de-DE" sz="1400" b="0" i="1">
                            <a:latin typeface="Cambria Math"/>
                          </a:rPr>
                          <m:t>𝑖</m:t>
                        </m:r>
                      </m:sub>
                      <m:sup>
                        <m:r>
                          <a:rPr lang="de-DE" sz="1400" b="0" i="1">
                            <a:latin typeface="Cambria Math"/>
                          </a:rPr>
                          <m:t>𝑞</m:t>
                        </m:r>
                      </m:sup>
                    </m:sSubSup>
                  </m:oMath>
                </a14:m>
                <a:r>
                  <a:rPr lang="en-US" sz="1400" dirty="0" smtClean="0"/>
                  <a:t> : arrival time of event q</a:t>
                </a:r>
                <a:endParaRPr lang="de-DE" sz="1400" dirty="0" smtClean="0">
                  <a:latin typeface="Cambria Math"/>
                </a:endParaRPr>
              </a:p>
              <a:p>
                <a:r>
                  <a:rPr lang="de-DE" sz="1400" dirty="0" smtClean="0">
                    <a:latin typeface="Cambria Math"/>
                  </a:rPr>
                  <a:t>C </a:t>
                </a:r>
                <a:r>
                  <a:rPr lang="en-US" sz="1400" dirty="0" smtClean="0"/>
                  <a:t>: single flit transmission time</a:t>
                </a:r>
                <a:endParaRPr lang="de-DE" sz="1400" dirty="0"/>
              </a:p>
            </p:txBody>
          </p:sp>
        </mc:Choice>
        <mc:Fallback xmlns="">
          <p:sp>
            <p:nvSpPr>
              <p:cNvPr id="168" name="Rechteck 167"/>
              <p:cNvSpPr>
                <a:spLocks noRot="1" noChangeAspect="1" noMove="1" noResize="1" noEditPoints="1" noAdjustHandles="1" noChangeArrowheads="1" noChangeShapeType="1" noTextEdit="1"/>
              </p:cNvSpPr>
              <p:nvPr/>
            </p:nvSpPr>
            <p:spPr>
              <a:xfrm>
                <a:off x="350317" y="5178381"/>
                <a:ext cx="2554809" cy="764120"/>
              </a:xfrm>
              <a:prstGeom prst="rect">
                <a:avLst/>
              </a:prstGeom>
              <a:blipFill rotWithShape="1">
                <a:blip r:embed="rId3"/>
                <a:stretch>
                  <a:fillRect l="-476" t="-794" r="-476" b="-7143"/>
                </a:stretch>
              </a:blipFill>
            </p:spPr>
            <p:txBody>
              <a:bodyPr/>
              <a:lstStyle/>
              <a:p>
                <a:r>
                  <a:rPr lang="en-US">
                    <a:noFill/>
                  </a:rPr>
                  <a:t> </a:t>
                </a:r>
              </a:p>
            </p:txBody>
          </p:sp>
        </mc:Fallback>
      </mc:AlternateContent>
      <p:sp>
        <p:nvSpPr>
          <p:cNvPr id="94" name="AutoShape 6"/>
          <p:cNvSpPr>
            <a:spLocks/>
          </p:cNvSpPr>
          <p:nvPr/>
        </p:nvSpPr>
        <p:spPr bwMode="auto">
          <a:xfrm>
            <a:off x="850592" y="2744282"/>
            <a:ext cx="1385947" cy="517479"/>
          </a:xfrm>
          <a:prstGeom prst="accentBorderCallout2">
            <a:avLst>
              <a:gd name="adj1" fmla="val 48050"/>
              <a:gd name="adj2" fmla="val -2633"/>
              <a:gd name="adj3" fmla="val 47661"/>
              <a:gd name="adj4" fmla="val -13036"/>
              <a:gd name="adj5" fmla="val -174187"/>
              <a:gd name="adj6" fmla="val 63407"/>
            </a:avLst>
          </a:prstGeom>
          <a:gradFill flip="none" rotWithShape="1">
            <a:gsLst>
              <a:gs pos="0">
                <a:schemeClr val="accent1">
                  <a:tint val="66000"/>
                  <a:satMod val="160000"/>
                </a:schemeClr>
              </a:gs>
              <a:gs pos="52000">
                <a:schemeClr val="accent1">
                  <a:tint val="44500"/>
                  <a:satMod val="160000"/>
                </a:schemeClr>
              </a:gs>
              <a:gs pos="100000">
                <a:schemeClr val="accent1">
                  <a:tint val="23500"/>
                  <a:satMod val="160000"/>
                  <a:lumMod val="90000"/>
                </a:schemeClr>
              </a:gs>
            </a:gsLst>
            <a:lin ang="0" scaled="1"/>
            <a:tileRect/>
          </a:gradFill>
          <a:ln w="19050">
            <a:solidFill>
              <a:schemeClr val="tx1"/>
            </a:solidFill>
            <a:miter lim="800000"/>
            <a:headEnd/>
            <a:tailEnd type="arrow" w="med" len="med"/>
          </a:ln>
        </p:spPr>
        <p:txBody>
          <a:bodyPr lIns="36000" tIns="36000" rIns="36000" bIns="36000" anchor="ctr" anchorCtr="0"/>
          <a:lstStyle/>
          <a:p>
            <a:pPr algn="ctr"/>
            <a:r>
              <a:rPr lang="de-DE" sz="1600" b="1" dirty="0" err="1" smtClean="0"/>
              <a:t>flit</a:t>
            </a:r>
            <a:r>
              <a:rPr lang="de-DE" sz="1600" b="1" dirty="0" smtClean="0"/>
              <a:t> </a:t>
            </a:r>
            <a:r>
              <a:rPr lang="de-DE" sz="1600" b="1" dirty="0" err="1" smtClean="0"/>
              <a:t>transmission</a:t>
            </a:r>
            <a:endParaRPr lang="en-US" sz="1600" b="1" dirty="0"/>
          </a:p>
        </p:txBody>
      </p:sp>
    </p:spTree>
    <p:extLst>
      <p:ext uri="{BB962C8B-B14F-4D97-AF65-F5344CB8AC3E}">
        <p14:creationId xmlns:p14="http://schemas.microsoft.com/office/powerpoint/2010/main" val="401546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Rechteck 430"/>
          <p:cNvSpPr/>
          <p:nvPr/>
        </p:nvSpPr>
        <p:spPr>
          <a:xfrm>
            <a:off x="2755427" y="2311380"/>
            <a:ext cx="3600400" cy="31824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2" name="Rechteck 431"/>
          <p:cNvSpPr/>
          <p:nvPr/>
        </p:nvSpPr>
        <p:spPr>
          <a:xfrm>
            <a:off x="4583318" y="2441882"/>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452" name="Rechteck 451"/>
          <p:cNvSpPr/>
          <p:nvPr/>
        </p:nvSpPr>
        <p:spPr>
          <a:xfrm>
            <a:off x="5560495" y="347761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453" name="Gerade Verbindung 452"/>
          <p:cNvCxnSpPr>
            <a:stCxn id="452" idx="1"/>
          </p:cNvCxnSpPr>
          <p:nvPr/>
        </p:nvCxnSpPr>
        <p:spPr>
          <a:xfrm flipH="1">
            <a:off x="5347714" y="369363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Gerade Verbindung mit Pfeil 453"/>
          <p:cNvCxnSpPr>
            <a:stCxn id="452" idx="3"/>
          </p:cNvCxnSpPr>
          <p:nvPr/>
        </p:nvCxnSpPr>
        <p:spPr>
          <a:xfrm>
            <a:off x="6291541" y="369363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Gerade Verbindung mit Pfeil 454"/>
          <p:cNvCxnSpPr>
            <a:stCxn id="432" idx="2"/>
            <a:endCxn id="457" idx="0"/>
          </p:cNvCxnSpPr>
          <p:nvPr/>
        </p:nvCxnSpPr>
        <p:spPr>
          <a:xfrm>
            <a:off x="4983160" y="2657906"/>
            <a:ext cx="5054" cy="1947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2639102" y="2852606"/>
            <a:ext cx="1954324" cy="1063856"/>
            <a:chOff x="2639102" y="3164034"/>
            <a:chExt cx="1954324" cy="1063856"/>
          </a:xfrm>
        </p:grpSpPr>
        <p:sp>
          <p:nvSpPr>
            <p:cNvPr id="433" name="Rechteck 432"/>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1</a:t>
              </a:r>
              <a:endParaRPr lang="de-DE" sz="1000" dirty="0">
                <a:solidFill>
                  <a:srgbClr val="000000"/>
                </a:solidFill>
              </a:endParaRPr>
            </a:p>
          </p:txBody>
        </p:sp>
        <p:sp>
          <p:nvSpPr>
            <p:cNvPr id="434" name="Trapezoid 433"/>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5" name="Rechteck 434"/>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6" name="Rechteck 435"/>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7" name="Rechteck 436"/>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8" name="Rechteck 437"/>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9" name="Rechteck 438"/>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0" name="Rechteck 439"/>
            <p:cNvSpPr/>
            <p:nvPr/>
          </p:nvSpPr>
          <p:spPr>
            <a:xfrm>
              <a:off x="4009957"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1" name="Rechteck 440"/>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2" name="Rechteck 441"/>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3" name="Rechteck 442"/>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4" name="Rechteck 443"/>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5" name="Rechteck 444"/>
            <p:cNvSpPr/>
            <p:nvPr/>
          </p:nvSpPr>
          <p:spPr>
            <a:xfrm>
              <a:off x="3893845"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2</a:t>
              </a:r>
              <a:endParaRPr lang="de-DE" sz="1050" b="1" dirty="0">
                <a:solidFill>
                  <a:srgbClr val="FFFFFF"/>
                </a:solidFill>
              </a:endParaRPr>
            </a:p>
          </p:txBody>
        </p:sp>
        <p:sp>
          <p:nvSpPr>
            <p:cNvPr id="446" name="Rechteck 445"/>
            <p:cNvSpPr/>
            <p:nvPr/>
          </p:nvSpPr>
          <p:spPr>
            <a:xfrm>
              <a:off x="4009957"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2</a:t>
              </a:r>
              <a:endParaRPr lang="de-DE" sz="1050" b="1" dirty="0">
                <a:solidFill>
                  <a:srgbClr val="FFFFFF"/>
                </a:solidFill>
              </a:endParaRPr>
            </a:p>
          </p:txBody>
        </p:sp>
        <p:sp>
          <p:nvSpPr>
            <p:cNvPr id="447" name="Textfeld 446"/>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448" name="Textfeld 447"/>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449" name="Gerade Verbindung 448"/>
            <p:cNvCxnSpPr>
              <a:stCxn id="434"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Gerade Verbindung 449"/>
            <p:cNvCxnSpPr>
              <a:stCxn id="435"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Gerade Verbindung 450"/>
            <p:cNvCxnSpPr>
              <a:stCxn id="441"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Gerade Verbindung mit Pfeil 455"/>
            <p:cNvCxnSpPr>
              <a:stCxn id="433" idx="3"/>
            </p:cNvCxnSpPr>
            <p:nvPr/>
          </p:nvCxnSpPr>
          <p:spPr>
            <a:xfrm>
              <a:off x="4367294" y="3695962"/>
              <a:ext cx="22613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66" name="Rechteck 465"/>
          <p:cNvSpPr/>
          <p:nvPr/>
        </p:nvSpPr>
        <p:spPr>
          <a:xfrm>
            <a:off x="3287174" y="237835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a:solidFill>
                  <a:srgbClr val="000000"/>
                </a:solidFill>
              </a:rPr>
              <a:t>norm</a:t>
            </a:r>
          </a:p>
        </p:txBody>
      </p:sp>
      <p:cxnSp>
        <p:nvCxnSpPr>
          <p:cNvPr id="468" name="Gerade Verbindung mit Pfeil 467"/>
          <p:cNvCxnSpPr>
            <a:stCxn id="466" idx="3"/>
            <a:endCxn id="432" idx="1"/>
          </p:cNvCxnSpPr>
          <p:nvPr/>
        </p:nvCxnSpPr>
        <p:spPr>
          <a:xfrm>
            <a:off x="3925715" y="2549894"/>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9" name="Gerade Verbindung mit Pfeil 468"/>
          <p:cNvCxnSpPr>
            <a:stCxn id="433" idx="0"/>
            <a:endCxn id="466" idx="2"/>
          </p:cNvCxnSpPr>
          <p:nvPr/>
        </p:nvCxnSpPr>
        <p:spPr>
          <a:xfrm flipV="1">
            <a:off x="3603106" y="2721437"/>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US" dirty="0" smtClean="0"/>
              <a:t>Worst-case Multiple Activation Processing Time</a:t>
            </a:r>
            <a:endParaRPr lang="en-US" dirty="0"/>
          </a:p>
        </p:txBody>
      </p:sp>
      <p:grpSp>
        <p:nvGrpSpPr>
          <p:cNvPr id="46" name="Gruppieren 45"/>
          <p:cNvGrpSpPr/>
          <p:nvPr/>
        </p:nvGrpSpPr>
        <p:grpSpPr>
          <a:xfrm>
            <a:off x="2639102" y="4269700"/>
            <a:ext cx="1954324" cy="1063856"/>
            <a:chOff x="2639102" y="3164034"/>
            <a:chExt cx="1954324" cy="1063856"/>
          </a:xfrm>
        </p:grpSpPr>
        <p:sp>
          <p:nvSpPr>
            <p:cNvPr id="47" name="Rechteck 46"/>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n</a:t>
              </a:r>
              <a:endParaRPr lang="de-DE" sz="1000" dirty="0">
                <a:solidFill>
                  <a:srgbClr val="000000"/>
                </a:solidFill>
              </a:endParaRPr>
            </a:p>
          </p:txBody>
        </p:sp>
        <p:sp>
          <p:nvSpPr>
            <p:cNvPr id="48" name="Trapezoid 47"/>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9" name="Rechteck 48"/>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0" name="Rechteck 49"/>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1" name="Rechteck 50"/>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 name="Rechteck 51"/>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 name="Rechteck 52"/>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4" name="Rechteck 53"/>
            <p:cNvSpPr/>
            <p:nvPr/>
          </p:nvSpPr>
          <p:spPr>
            <a:xfrm>
              <a:off x="4009957"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5" name="Rechteck 54"/>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6" name="Rechteck 55"/>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 name="Rechteck 56"/>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 name="Rechteck 57"/>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9" name="Rechteck 58"/>
            <p:cNvSpPr/>
            <p:nvPr/>
          </p:nvSpPr>
          <p:spPr>
            <a:xfrm>
              <a:off x="3893845" y="3765645"/>
              <a:ext cx="116112" cy="23222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0" name="Rechteck 59"/>
            <p:cNvSpPr/>
            <p:nvPr/>
          </p:nvSpPr>
          <p:spPr>
            <a:xfrm>
              <a:off x="4009957" y="3765645"/>
              <a:ext cx="116112" cy="23222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1" name="Textfeld 60"/>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62" name="Textfeld 61"/>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63" name="Gerade Verbindung 62"/>
            <p:cNvCxnSpPr>
              <a:stCxn id="48"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63"/>
            <p:cNvCxnSpPr>
              <a:stCxn id="49"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Gerade Verbindung 64"/>
            <p:cNvCxnSpPr>
              <a:stCxn id="55"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47" idx="3"/>
            </p:cNvCxnSpPr>
            <p:nvPr/>
          </p:nvCxnSpPr>
          <p:spPr>
            <a:xfrm>
              <a:off x="4367294" y="3695962"/>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1" name="Rechteck 140"/>
          <p:cNvSpPr/>
          <p:nvPr/>
        </p:nvSpPr>
        <p:spPr>
          <a:xfrm>
            <a:off x="5574468" y="419769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a:t>
            </a:r>
            <a:r>
              <a:rPr lang="de-DE" sz="1000" dirty="0" smtClean="0">
                <a:solidFill>
                  <a:srgbClr val="000000"/>
                </a:solidFill>
              </a:rPr>
              <a:t>n</a:t>
            </a:r>
            <a:endParaRPr lang="de-DE" sz="1000" dirty="0">
              <a:solidFill>
                <a:srgbClr val="000000"/>
              </a:solidFill>
            </a:endParaRPr>
          </a:p>
        </p:txBody>
      </p:sp>
      <p:cxnSp>
        <p:nvCxnSpPr>
          <p:cNvPr id="142" name="Gerade Verbindung 141"/>
          <p:cNvCxnSpPr>
            <a:stCxn id="141" idx="1"/>
          </p:cNvCxnSpPr>
          <p:nvPr/>
        </p:nvCxnSpPr>
        <p:spPr>
          <a:xfrm flipH="1">
            <a:off x="5361687" y="441371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Gerade Verbindung mit Pfeil 142"/>
          <p:cNvCxnSpPr>
            <a:stCxn id="141" idx="3"/>
          </p:cNvCxnSpPr>
          <p:nvPr/>
        </p:nvCxnSpPr>
        <p:spPr>
          <a:xfrm>
            <a:off x="6305514" y="441371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8" name="Gruppieren 517"/>
          <p:cNvGrpSpPr/>
          <p:nvPr/>
        </p:nvGrpSpPr>
        <p:grpSpPr>
          <a:xfrm>
            <a:off x="4593426" y="2852606"/>
            <a:ext cx="789575" cy="2480949"/>
            <a:chOff x="2593576" y="-1395865"/>
            <a:chExt cx="916465" cy="1063856"/>
          </a:xfrm>
        </p:grpSpPr>
        <p:sp>
          <p:nvSpPr>
            <p:cNvPr id="457" name="Rechteck 456"/>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458" name="Gruppieren 457"/>
            <p:cNvGrpSpPr/>
            <p:nvPr/>
          </p:nvGrpSpPr>
          <p:grpSpPr>
            <a:xfrm>
              <a:off x="2720467" y="-1274698"/>
              <a:ext cx="662684" cy="821522"/>
              <a:chOff x="2798911" y="2600908"/>
              <a:chExt cx="728953" cy="2200450"/>
            </a:xfrm>
          </p:grpSpPr>
          <p:cxnSp>
            <p:nvCxnSpPr>
              <p:cNvPr id="459" name="Gerade Verbindung 458"/>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0" name="Gerade Verbindung 459"/>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1" name="Gerade Verbindung 460"/>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62" name="Gruppieren 461"/>
            <p:cNvGrpSpPr/>
            <p:nvPr/>
          </p:nvGrpSpPr>
          <p:grpSpPr>
            <a:xfrm flipH="1">
              <a:off x="2720467" y="-1274698"/>
              <a:ext cx="662684" cy="821522"/>
              <a:chOff x="2798911" y="2600908"/>
              <a:chExt cx="728953" cy="2200450"/>
            </a:xfrm>
          </p:grpSpPr>
          <p:cxnSp>
            <p:nvCxnSpPr>
              <p:cNvPr id="463" name="Gerade Verbindung 462"/>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4" name="Gerade Verbindung 463"/>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5" name="Gerade Verbindung 464"/>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6" name="Textfeld 5"/>
          <p:cNvSpPr txBox="1"/>
          <p:nvPr/>
        </p:nvSpPr>
        <p:spPr>
          <a:xfrm rot="16200000">
            <a:off x="3404744" y="3893025"/>
            <a:ext cx="441146" cy="400110"/>
          </a:xfrm>
          <a:prstGeom prst="rect">
            <a:avLst/>
          </a:prstGeom>
          <a:noFill/>
        </p:spPr>
        <p:txBody>
          <a:bodyPr wrap="none" rtlCol="0">
            <a:spAutoFit/>
          </a:bodyPr>
          <a:lstStyle/>
          <a:p>
            <a:r>
              <a:rPr lang="en-US" sz="2000" b="1" dirty="0" smtClean="0"/>
              <a:t>…</a:t>
            </a:r>
            <a:endParaRPr lang="en-US" sz="2000" b="1" dirty="0"/>
          </a:p>
        </p:txBody>
      </p:sp>
      <p:sp>
        <p:nvSpPr>
          <p:cNvPr id="145" name="Textfeld 144"/>
          <p:cNvSpPr txBox="1"/>
          <p:nvPr/>
        </p:nvSpPr>
        <p:spPr>
          <a:xfrm rot="16200000">
            <a:off x="5705444" y="3849072"/>
            <a:ext cx="441146" cy="400110"/>
          </a:xfrm>
          <a:prstGeom prst="rect">
            <a:avLst/>
          </a:prstGeom>
          <a:noFill/>
        </p:spPr>
        <p:txBody>
          <a:bodyPr wrap="none" rtlCol="0">
            <a:spAutoFit/>
          </a:bodyPr>
          <a:lstStyle/>
          <a:p>
            <a:r>
              <a:rPr lang="en-US" sz="2000" b="1" dirty="0" smtClean="0"/>
              <a:t>…</a:t>
            </a:r>
            <a:endParaRPr lang="en-US" sz="2000" b="1" dirty="0"/>
          </a:p>
        </p:txBody>
      </p:sp>
      <p:sp>
        <p:nvSpPr>
          <p:cNvPr id="149" name="Rechteck 148"/>
          <p:cNvSpPr/>
          <p:nvPr/>
        </p:nvSpPr>
        <p:spPr>
          <a:xfrm>
            <a:off x="2458695" y="1438965"/>
            <a:ext cx="2053828" cy="382774"/>
          </a:xfrm>
          <a:prstGeom prst="rect">
            <a:avLst/>
          </a:prstGeom>
          <a:gradFill>
            <a:gsLst>
              <a:gs pos="0">
                <a:schemeClr val="accent4">
                  <a:lumMod val="60000"/>
                  <a:lumOff val="40000"/>
                </a:schemeClr>
              </a:gs>
              <a:gs pos="50000">
                <a:schemeClr val="accent4">
                  <a:lumMod val="40000"/>
                  <a:lumOff val="60000"/>
                </a:schemeClr>
              </a:gs>
              <a:gs pos="100000">
                <a:schemeClr val="accent4">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sp>
        <p:nvSpPr>
          <p:cNvPr id="150" name="Rechteck 149"/>
          <p:cNvSpPr/>
          <p:nvPr/>
        </p:nvSpPr>
        <p:spPr>
          <a:xfrm>
            <a:off x="1718026" y="1479889"/>
            <a:ext cx="549717" cy="296814"/>
          </a:xfrm>
          <a:prstGeom prst="rect">
            <a:avLst/>
          </a:prstGeom>
          <a:gradFill>
            <a:gsLst>
              <a:gs pos="0">
                <a:schemeClr val="accent1">
                  <a:lumMod val="60000"/>
                  <a:lumOff val="40000"/>
                </a:schemeClr>
              </a:gs>
              <a:gs pos="50000">
                <a:schemeClr val="accent1">
                  <a:lumMod val="40000"/>
                  <a:lumOff val="60000"/>
                </a:schemeClr>
              </a:gs>
              <a:gs pos="100000">
                <a:schemeClr val="accent1">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mc:AlternateContent xmlns:mc="http://schemas.openxmlformats.org/markup-compatibility/2006" xmlns:a14="http://schemas.microsoft.com/office/drawing/2010/main">
        <mc:Choice Requires="a14">
          <p:sp>
            <p:nvSpPr>
              <p:cNvPr id="151" name="Rechteck 150"/>
              <p:cNvSpPr/>
              <p:nvPr/>
            </p:nvSpPr>
            <p:spPr>
              <a:xfrm>
                <a:off x="539552" y="1412776"/>
                <a:ext cx="8496944" cy="388055"/>
              </a:xfrm>
              <a:prstGeom prst="rect">
                <a:avLst/>
              </a:prstGeom>
            </p:spPr>
            <p:txBody>
              <a:bodyPr wrap="square">
                <a:spAutoFit/>
              </a:bodyPr>
              <a:lstStyle/>
              <a:p>
                <a14:m>
                  <m:oMath xmlns:m="http://schemas.openxmlformats.org/officeDocument/2006/math">
                    <m:sSubSup>
                      <m:sSubSupPr>
                        <m:ctrlPr>
                          <a:rPr lang="de-DE" sz="1600" b="1" i="1" smtClean="0">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m:t>
                        </m:r>
                      </m:sup>
                    </m:sSubSup>
                    <m:d>
                      <m:dPr>
                        <m:ctrlPr>
                          <a:rPr lang="de-DE" sz="1600" b="1" i="1">
                            <a:latin typeface="Cambria Math"/>
                          </a:rPr>
                        </m:ctrlPr>
                      </m:dPr>
                      <m:e>
                        <m:r>
                          <a:rPr lang="de-DE" sz="1600" b="1" i="1">
                            <a:latin typeface="Cambria Math"/>
                          </a:rPr>
                          <m:t>𝒒</m:t>
                        </m:r>
                        <m:r>
                          <a:rPr lang="de-DE" sz="1600" b="1" i="1">
                            <a:latin typeface="Cambria Math"/>
                          </a:rPr>
                          <m:t>,</m:t>
                        </m:r>
                        <m:sSubSup>
                          <m:sSubSupPr>
                            <m:ctrlPr>
                              <a:rPr lang="de-DE" sz="1600" b="1" i="1">
                                <a:latin typeface="Cambria Math"/>
                              </a:rPr>
                            </m:ctrlPr>
                          </m:sSubSupPr>
                          <m:e>
                            <m:r>
                              <a:rPr lang="de-DE" sz="1600" b="1" i="1">
                                <a:latin typeface="Cambria Math"/>
                              </a:rPr>
                              <m:t>𝒂</m:t>
                            </m:r>
                          </m:e>
                          <m:sub>
                            <m:r>
                              <a:rPr lang="de-DE" sz="1600" b="1" i="1">
                                <a:latin typeface="Cambria Math"/>
                              </a:rPr>
                              <m:t>𝒊</m:t>
                            </m:r>
                          </m:sub>
                          <m:sup>
                            <m:r>
                              <a:rPr lang="de-DE" sz="1600" b="1" i="1">
                                <a:latin typeface="Cambria Math"/>
                              </a:rPr>
                              <m:t>𝒒</m:t>
                            </m:r>
                          </m:sup>
                        </m:sSubSup>
                      </m:e>
                    </m:d>
                    <m:r>
                      <a:rPr lang="de-DE" sz="1600" b="1" i="0" smtClean="0">
                        <a:latin typeface="Cambria Math"/>
                      </a:rPr>
                      <m:t>≤</m:t>
                    </m:r>
                    <m:r>
                      <a:rPr lang="de-DE" sz="1600" b="1">
                        <a:latin typeface="Cambria Math"/>
                      </a:rPr>
                      <m:t>𝐪</m:t>
                    </m:r>
                    <m:r>
                      <a:rPr lang="de-DE" sz="1600" b="1">
                        <a:latin typeface="Cambria Math"/>
                      </a:rPr>
                      <m:t>∗</m:t>
                    </m:r>
                    <m:r>
                      <a:rPr lang="de-DE" sz="1600" b="1">
                        <a:latin typeface="Cambria Math"/>
                      </a:rPr>
                      <m:t>𝐂</m:t>
                    </m:r>
                    <m:r>
                      <a:rPr lang="de-DE" sz="1600" b="1" i="0" smtClean="0">
                        <a:latin typeface="Cambria Math"/>
                      </a:rPr>
                      <m:t> </m:t>
                    </m:r>
                    <m:r>
                      <a:rPr lang="de-DE" sz="1600" b="1">
                        <a:latin typeface="Cambria Math"/>
                      </a:rPr>
                      <m:t>+</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𝒐𝒖𝒕</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𝑪</m:t>
                        </m:r>
                        <m:r>
                          <a:rPr lang="de-DE" sz="1600" b="1" i="1">
                            <a:latin typeface="Cambria Math"/>
                          </a:rPr>
                          <m:t>,</m:t>
                        </m:r>
                        <m:r>
                          <a:rPr lang="de-DE" sz="1600" b="1" i="1">
                            <a:latin typeface="Cambria Math"/>
                          </a:rPr>
                          <m:t>𝒒</m:t>
                        </m:r>
                      </m:e>
                    </m:d>
                  </m:oMath>
                </a14:m>
                <a:r>
                  <a:rPr lang="de-DE" sz="1600" b="1" i="1" dirty="0" smtClean="0">
                    <a:latin typeface="Cambria Math"/>
                  </a:rPr>
                  <a:t> </a:t>
                </a:r>
                <a14:m>
                  <m:oMath xmlns:m="http://schemas.openxmlformats.org/officeDocument/2006/math">
                    <m:r>
                      <a:rPr lang="de-DE" sz="1600" b="1" i="1">
                        <a:latin typeface="Cambria Math"/>
                      </a:rPr>
                      <m:t>+</m:t>
                    </m:r>
                    <m:r>
                      <a:rPr lang="de-DE" sz="1600" b="1" i="1" smtClean="0">
                        <a:latin typeface="Cambria Math"/>
                      </a:rPr>
                      <m:t> </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smtClean="0">
                            <a:latin typeface="Cambria Math"/>
                          </a:rPr>
                          <m:t>𝒊𝒏</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𝒒</m:t>
                        </m:r>
                        <m:r>
                          <a:rPr lang="de-DE" sz="1600" b="1"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smtClean="0">
                        <a:latin typeface="Cambria Math"/>
                      </a:rPr>
                      <m:t> </m:t>
                    </m:r>
                    <m:r>
                      <a:rPr lang="de-DE" sz="1600" b="1" i="1">
                        <a:latin typeface="Cambria Math"/>
                      </a:rPr>
                      <m:t>+</m:t>
                    </m:r>
                    <m:sSubSup>
                      <m:sSubSupPr>
                        <m:ctrlPr>
                          <a:rPr lang="de-DE" sz="1600" b="1" i="1" smtClean="0">
                            <a:solidFill>
                              <a:srgbClr val="C00000"/>
                            </a:solidFill>
                            <a:latin typeface="Cambria Math"/>
                          </a:rPr>
                        </m:ctrlPr>
                      </m:sSubSupPr>
                      <m:e>
                        <m:r>
                          <a:rPr lang="de-DE" sz="1600" b="1" i="1">
                            <a:solidFill>
                              <a:srgbClr val="C00000"/>
                            </a:solidFill>
                            <a:latin typeface="Cambria Math"/>
                          </a:rPr>
                          <m:t>𝑩</m:t>
                        </m:r>
                      </m:e>
                      <m:sub>
                        <m:r>
                          <a:rPr lang="de-DE" sz="1600" b="1" i="1" smtClean="0">
                            <a:solidFill>
                              <a:srgbClr val="C00000"/>
                            </a:solidFill>
                            <a:latin typeface="Cambria Math"/>
                          </a:rPr>
                          <m:t>𝒊</m:t>
                        </m:r>
                        <m:r>
                          <a:rPr lang="de-DE" sz="1600" b="1" i="1" smtClean="0">
                            <a:solidFill>
                              <a:srgbClr val="C00000"/>
                            </a:solidFill>
                            <a:latin typeface="Cambria Math"/>
                          </a:rPr>
                          <m:t>,</m:t>
                        </m:r>
                        <m:r>
                          <a:rPr lang="de-DE" sz="1600" b="1" i="1" smtClean="0">
                            <a:solidFill>
                              <a:srgbClr val="C00000"/>
                            </a:solidFill>
                            <a:latin typeface="Cambria Math"/>
                          </a:rPr>
                          <m:t>𝒒</m:t>
                        </m:r>
                      </m:sub>
                      <m:sup>
                        <m:r>
                          <a:rPr lang="de-DE" sz="1600" b="1" i="1" smtClean="0">
                            <a:solidFill>
                              <a:srgbClr val="C00000"/>
                            </a:solidFill>
                            <a:latin typeface="Cambria Math"/>
                          </a:rPr>
                          <m:t>𝑳𝑷</m:t>
                        </m:r>
                      </m:sup>
                    </m:sSubSup>
                    <m:r>
                      <a:rPr lang="de-DE" sz="1600" b="1"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𝑩</m:t>
                        </m:r>
                      </m:e>
                      <m:sub>
                        <m:r>
                          <a:rPr lang="de-DE" sz="1600" i="1">
                            <a:solidFill>
                              <a:srgbClr val="C00000"/>
                            </a:solidFill>
                            <a:latin typeface="Cambria Math"/>
                          </a:rPr>
                          <m:t>𝒊</m:t>
                        </m:r>
                      </m:sub>
                      <m:sup>
                        <m:r>
                          <a:rPr lang="de-DE" sz="1600" i="1">
                            <a:solidFill>
                              <a:srgbClr val="C00000"/>
                            </a:solidFill>
                            <a:latin typeface="Cambria Math"/>
                          </a:rPr>
                          <m:t>+</m:t>
                        </m:r>
                      </m:sup>
                    </m:sSubSup>
                    <m:d>
                      <m:dPr>
                        <m:ctrlPr>
                          <a:rPr lang="de-DE" sz="1600" i="1">
                            <a:solidFill>
                              <a:srgbClr val="C00000"/>
                            </a:solidFill>
                            <a:latin typeface="Cambria Math"/>
                          </a:rPr>
                        </m:ctrlPr>
                      </m:dPr>
                      <m:e>
                        <m:r>
                          <a:rPr lang="de-DE" sz="1600" i="1">
                            <a:solidFill>
                              <a:srgbClr val="C00000"/>
                            </a:solidFill>
                            <a:latin typeface="Cambria Math"/>
                          </a:rPr>
                          <m:t>𝒒</m:t>
                        </m:r>
                        <m:r>
                          <a:rPr lang="de-DE" sz="1600"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𝒂</m:t>
                            </m:r>
                          </m:e>
                          <m:sub>
                            <m:r>
                              <a:rPr lang="de-DE" sz="1600" i="1">
                                <a:solidFill>
                                  <a:srgbClr val="C00000"/>
                                </a:solidFill>
                                <a:latin typeface="Cambria Math"/>
                              </a:rPr>
                              <m:t>𝒊</m:t>
                            </m:r>
                          </m:sub>
                          <m:sup>
                            <m:r>
                              <a:rPr lang="de-DE" sz="1600" i="1">
                                <a:solidFill>
                                  <a:srgbClr val="C00000"/>
                                </a:solidFill>
                                <a:latin typeface="Cambria Math"/>
                              </a:rPr>
                              <m:t>𝒒</m:t>
                            </m:r>
                          </m:sup>
                        </m:sSubSup>
                      </m:e>
                    </m:d>
                    <m:r>
                      <a:rPr lang="de-DE" sz="1600" b="1" i="1">
                        <a:solidFill>
                          <a:srgbClr val="C00000"/>
                        </a:solidFill>
                        <a:latin typeface="Cambria Math"/>
                      </a:rPr>
                      <m:t>−</m:t>
                    </m:r>
                    <m:r>
                      <a:rPr lang="de-DE" sz="1600" b="1" i="1">
                        <a:solidFill>
                          <a:srgbClr val="C00000"/>
                        </a:solidFill>
                        <a:latin typeface="Cambria Math"/>
                      </a:rPr>
                      <m:t>𝑪</m:t>
                    </m:r>
                    <m:r>
                      <a:rPr lang="de-DE" sz="1600" b="1" i="1">
                        <a:solidFill>
                          <a:srgbClr val="C00000"/>
                        </a:solidFill>
                        <a:latin typeface="Cambria Math"/>
                      </a:rPr>
                      <m:t>)</m:t>
                    </m:r>
                  </m:oMath>
                </a14:m>
                <a:endParaRPr lang="de-DE" sz="1600" b="1" dirty="0"/>
              </a:p>
            </p:txBody>
          </p:sp>
        </mc:Choice>
        <mc:Fallback xmlns="">
          <p:sp>
            <p:nvSpPr>
              <p:cNvPr id="151" name="Rechteck 150"/>
              <p:cNvSpPr>
                <a:spLocks noRot="1" noChangeAspect="1" noMove="1" noResize="1" noEditPoints="1" noAdjustHandles="1" noChangeArrowheads="1" noChangeShapeType="1" noTextEdit="1"/>
              </p:cNvSpPr>
              <p:nvPr/>
            </p:nvSpPr>
            <p:spPr>
              <a:xfrm>
                <a:off x="539552" y="1412776"/>
                <a:ext cx="8496944" cy="388055"/>
              </a:xfrm>
              <a:prstGeom prst="rect">
                <a:avLst/>
              </a:prstGeom>
              <a:blipFill rotWithShape="1">
                <a:blip r:embed="rId2"/>
                <a:stretch>
                  <a:fillRect b="-3175"/>
                </a:stretch>
              </a:blipFill>
            </p:spPr>
            <p:txBody>
              <a:bodyPr/>
              <a:lstStyle/>
              <a:p>
                <a:r>
                  <a:rPr lang="en-US">
                    <a:noFill/>
                  </a:rPr>
                  <a:t> </a:t>
                </a:r>
              </a:p>
            </p:txBody>
          </p:sp>
        </mc:Fallback>
      </mc:AlternateContent>
      <p:cxnSp>
        <p:nvCxnSpPr>
          <p:cNvPr id="152" name="Gerade Verbindung 151"/>
          <p:cNvCxnSpPr/>
          <p:nvPr/>
        </p:nvCxnSpPr>
        <p:spPr>
          <a:xfrm>
            <a:off x="4138916" y="3568347"/>
            <a:ext cx="454510"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3" name="Gerade Verbindung 152"/>
          <p:cNvCxnSpPr/>
          <p:nvPr/>
        </p:nvCxnSpPr>
        <p:spPr>
          <a:xfrm flipV="1">
            <a:off x="4520874" y="3549620"/>
            <a:ext cx="908501" cy="18727"/>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4" name="Gerade Verbindung 153"/>
          <p:cNvCxnSpPr/>
          <p:nvPr/>
        </p:nvCxnSpPr>
        <p:spPr>
          <a:xfrm>
            <a:off x="5429375" y="3549620"/>
            <a:ext cx="399477" cy="0"/>
          </a:xfrm>
          <a:prstGeom prst="line">
            <a:avLst/>
          </a:prstGeom>
          <a:ln w="38100">
            <a:solidFill>
              <a:schemeClr val="accent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6" name="Gerade Verbindung 155"/>
          <p:cNvCxnSpPr/>
          <p:nvPr/>
        </p:nvCxnSpPr>
        <p:spPr>
          <a:xfrm flipV="1">
            <a:off x="4109780" y="4985758"/>
            <a:ext cx="483646" cy="3192"/>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Gerade Verbindung 156"/>
          <p:cNvCxnSpPr/>
          <p:nvPr/>
        </p:nvCxnSpPr>
        <p:spPr>
          <a:xfrm flipV="1">
            <a:off x="4593426" y="3828553"/>
            <a:ext cx="789575" cy="1154015"/>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Gerade Verbindung 157"/>
          <p:cNvCxnSpPr/>
          <p:nvPr/>
        </p:nvCxnSpPr>
        <p:spPr>
          <a:xfrm>
            <a:off x="5429375" y="3828553"/>
            <a:ext cx="416806" cy="0"/>
          </a:xfrm>
          <a:prstGeom prst="line">
            <a:avLst/>
          </a:prstGeom>
          <a:ln w="38100">
            <a:solidFill>
              <a:schemeClr val="accent2">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6" name="Ellipse 165"/>
          <p:cNvSpPr/>
          <p:nvPr/>
        </p:nvSpPr>
        <p:spPr>
          <a:xfrm>
            <a:off x="5479117" y="3251137"/>
            <a:ext cx="493690" cy="842930"/>
          </a:xfrm>
          <a:prstGeom prst="ellipse">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7" name="Rechteck 166"/>
          <p:cNvSpPr/>
          <p:nvPr/>
        </p:nvSpPr>
        <p:spPr>
          <a:xfrm>
            <a:off x="4155286" y="5579948"/>
            <a:ext cx="4737194" cy="369332"/>
          </a:xfrm>
          <a:prstGeom prst="rect">
            <a:avLst/>
          </a:prstGeom>
        </p:spPr>
        <p:txBody>
          <a:bodyPr wrap="none">
            <a:spAutoFit/>
          </a:bodyPr>
          <a:lstStyle/>
          <a:p>
            <a:pPr algn="r"/>
            <a:r>
              <a:rPr lang="en-US" i="1" dirty="0"/>
              <a:t>For </a:t>
            </a:r>
            <a:r>
              <a:rPr lang="en-US" i="1" dirty="0" smtClean="0"/>
              <a:t>details and equations </a:t>
            </a:r>
            <a:r>
              <a:rPr lang="en-US" i="1" dirty="0"/>
              <a:t>look into</a:t>
            </a:r>
            <a:r>
              <a:rPr lang="en-US" i="1" dirty="0">
                <a:solidFill>
                  <a:schemeClr val="accent6"/>
                </a:solidFill>
              </a:rPr>
              <a:t> </a:t>
            </a:r>
            <a:r>
              <a:rPr lang="en-US" i="1" dirty="0"/>
              <a:t>the paper</a:t>
            </a:r>
          </a:p>
        </p:txBody>
      </p:sp>
      <mc:AlternateContent xmlns:mc="http://schemas.openxmlformats.org/markup-compatibility/2006" xmlns:a14="http://schemas.microsoft.com/office/drawing/2010/main">
        <mc:Choice Requires="a14">
          <p:sp>
            <p:nvSpPr>
              <p:cNvPr id="168" name="Rechteck 167"/>
              <p:cNvSpPr/>
              <p:nvPr/>
            </p:nvSpPr>
            <p:spPr>
              <a:xfrm>
                <a:off x="350317" y="5178381"/>
                <a:ext cx="2554809" cy="764120"/>
              </a:xfrm>
              <a:prstGeom prst="rect">
                <a:avLst/>
              </a:prstGeom>
            </p:spPr>
            <p:txBody>
              <a:bodyPr wrap="square">
                <a:spAutoFit/>
              </a:bodyPr>
              <a:lstStyle/>
              <a:p>
                <a14:m>
                  <m:oMath xmlns:m="http://schemas.openxmlformats.org/officeDocument/2006/math">
                    <m:r>
                      <a:rPr lang="de-DE" sz="1400" b="0" i="1" smtClean="0">
                        <a:latin typeface="Cambria Math"/>
                      </a:rPr>
                      <m:t>𝑞</m:t>
                    </m:r>
                    <m:r>
                      <a:rPr lang="de-DE" sz="1400" b="0" i="0" smtClean="0">
                        <a:latin typeface="Cambria Math"/>
                      </a:rPr>
                      <m:t> </m:t>
                    </m:r>
                  </m:oMath>
                </a14:m>
                <a:r>
                  <a:rPr lang="en-US" sz="1400" dirty="0" smtClean="0"/>
                  <a:t>: number of flits</a:t>
                </a:r>
                <a:endParaRPr lang="de-DE" sz="1400" dirty="0"/>
              </a:p>
              <a:p>
                <a14:m>
                  <m:oMath xmlns:m="http://schemas.openxmlformats.org/officeDocument/2006/math">
                    <m:sSubSup>
                      <m:sSubSupPr>
                        <m:ctrlPr>
                          <a:rPr lang="de-DE" sz="1400" i="1">
                            <a:latin typeface="Cambria Math"/>
                          </a:rPr>
                        </m:ctrlPr>
                      </m:sSubSupPr>
                      <m:e>
                        <m:r>
                          <a:rPr lang="de-DE" sz="1400" b="0" i="1">
                            <a:latin typeface="Cambria Math"/>
                          </a:rPr>
                          <m:t>𝑎</m:t>
                        </m:r>
                      </m:e>
                      <m:sub>
                        <m:r>
                          <a:rPr lang="de-DE" sz="1400" b="0" i="1">
                            <a:latin typeface="Cambria Math"/>
                          </a:rPr>
                          <m:t>𝑖</m:t>
                        </m:r>
                      </m:sub>
                      <m:sup>
                        <m:r>
                          <a:rPr lang="de-DE" sz="1400" b="0" i="1">
                            <a:latin typeface="Cambria Math"/>
                          </a:rPr>
                          <m:t>𝑞</m:t>
                        </m:r>
                      </m:sup>
                    </m:sSubSup>
                  </m:oMath>
                </a14:m>
                <a:r>
                  <a:rPr lang="en-US" sz="1400" dirty="0" smtClean="0"/>
                  <a:t> : arrival time of event q</a:t>
                </a:r>
                <a:endParaRPr lang="de-DE" sz="1400" dirty="0" smtClean="0">
                  <a:latin typeface="Cambria Math"/>
                </a:endParaRPr>
              </a:p>
              <a:p>
                <a:r>
                  <a:rPr lang="de-DE" sz="1400" dirty="0" smtClean="0">
                    <a:latin typeface="Cambria Math"/>
                  </a:rPr>
                  <a:t>C </a:t>
                </a:r>
                <a:r>
                  <a:rPr lang="en-US" sz="1400" dirty="0" smtClean="0"/>
                  <a:t>: single flit transmission time</a:t>
                </a:r>
                <a:endParaRPr lang="de-DE" sz="1400" dirty="0"/>
              </a:p>
            </p:txBody>
          </p:sp>
        </mc:Choice>
        <mc:Fallback xmlns="">
          <p:sp>
            <p:nvSpPr>
              <p:cNvPr id="168" name="Rechteck 167"/>
              <p:cNvSpPr>
                <a:spLocks noRot="1" noChangeAspect="1" noMove="1" noResize="1" noEditPoints="1" noAdjustHandles="1" noChangeArrowheads="1" noChangeShapeType="1" noTextEdit="1"/>
              </p:cNvSpPr>
              <p:nvPr/>
            </p:nvSpPr>
            <p:spPr>
              <a:xfrm>
                <a:off x="350317" y="5178381"/>
                <a:ext cx="2554809" cy="764120"/>
              </a:xfrm>
              <a:prstGeom prst="rect">
                <a:avLst/>
              </a:prstGeom>
              <a:blipFill rotWithShape="1">
                <a:blip r:embed="rId3"/>
                <a:stretch>
                  <a:fillRect l="-476" t="-794" r="-476" b="-7143"/>
                </a:stretch>
              </a:blipFill>
            </p:spPr>
            <p:txBody>
              <a:bodyPr/>
              <a:lstStyle/>
              <a:p>
                <a:r>
                  <a:rPr lang="en-US">
                    <a:noFill/>
                  </a:rPr>
                  <a:t> </a:t>
                </a:r>
              </a:p>
            </p:txBody>
          </p:sp>
        </mc:Fallback>
      </mc:AlternateContent>
      <p:sp>
        <p:nvSpPr>
          <p:cNvPr id="170" name="AutoShape 7"/>
          <p:cNvSpPr>
            <a:spLocks/>
          </p:cNvSpPr>
          <p:nvPr/>
        </p:nvSpPr>
        <p:spPr bwMode="auto">
          <a:xfrm>
            <a:off x="7092280" y="2492896"/>
            <a:ext cx="1385625" cy="520858"/>
          </a:xfrm>
          <a:prstGeom prst="accentBorderCallout2">
            <a:avLst>
              <a:gd name="adj1" fmla="val 18134"/>
              <a:gd name="adj2" fmla="val -2565"/>
              <a:gd name="adj3" fmla="val 18134"/>
              <a:gd name="adj4" fmla="val -16782"/>
              <a:gd name="adj5" fmla="val -127145"/>
              <a:gd name="adj6" fmla="val -211442"/>
            </a:avLst>
          </a:prstGeom>
          <a:gradFill>
            <a:gsLst>
              <a:gs pos="0">
                <a:schemeClr val="accent4">
                  <a:lumMod val="40000"/>
                  <a:lumOff val="60000"/>
                </a:schemeClr>
              </a:gs>
              <a:gs pos="52000">
                <a:schemeClr val="accent4">
                  <a:lumMod val="40000"/>
                  <a:lumOff val="60000"/>
                </a:schemeClr>
              </a:gs>
              <a:gs pos="100000">
                <a:schemeClr val="accent4">
                  <a:lumMod val="30000"/>
                  <a:lumOff val="70000"/>
                </a:schemeClr>
              </a:gs>
            </a:gsLst>
            <a:lin ang="0" scaled="1"/>
          </a:gradFill>
          <a:ln w="19050">
            <a:solidFill>
              <a:schemeClr val="tx1"/>
            </a:solidFill>
            <a:miter lim="800000"/>
            <a:headEnd/>
            <a:tailEnd type="arrow" w="med" len="med"/>
          </a:ln>
        </p:spPr>
        <p:txBody>
          <a:bodyPr lIns="36000" tIns="36000" rIns="36000" bIns="36000" anchor="ctr" anchorCtr="0"/>
          <a:lstStyle/>
          <a:p>
            <a:pPr algn="ctr"/>
            <a:r>
              <a:rPr lang="en-US" sz="1600" b="1" dirty="0" smtClean="0"/>
              <a:t>interference at output</a:t>
            </a:r>
            <a:endParaRPr lang="en-US" sz="1600" b="1" dirty="0"/>
          </a:p>
        </p:txBody>
      </p:sp>
      <p:cxnSp>
        <p:nvCxnSpPr>
          <p:cNvPr id="5" name="Gerade Verbindung mit Pfeil 4"/>
          <p:cNvCxnSpPr/>
          <p:nvPr/>
        </p:nvCxnSpPr>
        <p:spPr>
          <a:xfrm flipH="1">
            <a:off x="5939990" y="2578100"/>
            <a:ext cx="930710" cy="11178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2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hteck 82"/>
          <p:cNvSpPr/>
          <p:nvPr/>
        </p:nvSpPr>
        <p:spPr>
          <a:xfrm>
            <a:off x="4730404" y="1431083"/>
            <a:ext cx="1877789" cy="396045"/>
          </a:xfrm>
          <a:prstGeom prst="rect">
            <a:avLst/>
          </a:prstGeom>
          <a:gradFill flip="none" rotWithShape="1">
            <a:gsLst>
              <a:gs pos="0">
                <a:schemeClr val="accent2">
                  <a:lumMod val="50000"/>
                  <a:lumOff val="50000"/>
                </a:schemeClr>
              </a:gs>
              <a:gs pos="50000">
                <a:schemeClr val="accent2">
                  <a:lumMod val="55000"/>
                  <a:lumOff val="45000"/>
                </a:schemeClr>
              </a:gs>
              <a:gs pos="100000">
                <a:schemeClr val="accent2">
                  <a:lumMod val="55000"/>
                  <a:lumOff val="45000"/>
                </a:schemeClr>
              </a:gs>
            </a:gsLst>
            <a:lin ang="10800000" scaled="1"/>
            <a:tileRec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p:txBody>
      </p:sp>
      <p:sp>
        <p:nvSpPr>
          <p:cNvPr id="431" name="Rechteck 430"/>
          <p:cNvSpPr/>
          <p:nvPr/>
        </p:nvSpPr>
        <p:spPr>
          <a:xfrm>
            <a:off x="2755427" y="2311380"/>
            <a:ext cx="3600400" cy="31824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2" name="Rechteck 431"/>
          <p:cNvSpPr/>
          <p:nvPr/>
        </p:nvSpPr>
        <p:spPr>
          <a:xfrm>
            <a:off x="4583318" y="2441882"/>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452" name="Rechteck 451"/>
          <p:cNvSpPr/>
          <p:nvPr/>
        </p:nvSpPr>
        <p:spPr>
          <a:xfrm>
            <a:off x="5560495" y="347761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453" name="Gerade Verbindung 452"/>
          <p:cNvCxnSpPr>
            <a:stCxn id="452" idx="1"/>
          </p:cNvCxnSpPr>
          <p:nvPr/>
        </p:nvCxnSpPr>
        <p:spPr>
          <a:xfrm flipH="1">
            <a:off x="5347714" y="369363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Gerade Verbindung mit Pfeil 453"/>
          <p:cNvCxnSpPr>
            <a:stCxn id="452" idx="3"/>
          </p:cNvCxnSpPr>
          <p:nvPr/>
        </p:nvCxnSpPr>
        <p:spPr>
          <a:xfrm>
            <a:off x="6291541" y="369363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Gerade Verbindung mit Pfeil 454"/>
          <p:cNvCxnSpPr>
            <a:stCxn id="432" idx="2"/>
            <a:endCxn id="457" idx="0"/>
          </p:cNvCxnSpPr>
          <p:nvPr/>
        </p:nvCxnSpPr>
        <p:spPr>
          <a:xfrm>
            <a:off x="4983160" y="2657906"/>
            <a:ext cx="5054" cy="1947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2639102" y="2852606"/>
            <a:ext cx="1954324" cy="1063856"/>
            <a:chOff x="2639102" y="3164034"/>
            <a:chExt cx="1954324" cy="1063856"/>
          </a:xfrm>
        </p:grpSpPr>
        <p:sp>
          <p:nvSpPr>
            <p:cNvPr id="433" name="Rechteck 432"/>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1</a:t>
              </a:r>
              <a:endParaRPr lang="de-DE" sz="1000" dirty="0">
                <a:solidFill>
                  <a:srgbClr val="000000"/>
                </a:solidFill>
              </a:endParaRPr>
            </a:p>
          </p:txBody>
        </p:sp>
        <p:sp>
          <p:nvSpPr>
            <p:cNvPr id="434" name="Trapezoid 433"/>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5" name="Rechteck 434"/>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6" name="Rechteck 435"/>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7" name="Rechteck 436"/>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8" name="Rechteck 437"/>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9" name="Rechteck 438"/>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0" name="Rechteck 439"/>
            <p:cNvSpPr/>
            <p:nvPr/>
          </p:nvSpPr>
          <p:spPr>
            <a:xfrm>
              <a:off x="4009957"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1" name="Rechteck 440"/>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2" name="Rechteck 441"/>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3" name="Rechteck 442"/>
            <p:cNvSpPr/>
            <p:nvPr/>
          </p:nvSpPr>
          <p:spPr>
            <a:xfrm>
              <a:off x="3663412" y="3765645"/>
              <a:ext cx="116112" cy="23222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050" b="1" dirty="0" smtClean="0">
                  <a:solidFill>
                    <a:schemeClr val="bg1"/>
                  </a:solidFill>
                </a:rPr>
                <a:t>1</a:t>
              </a:r>
              <a:endParaRPr lang="de-DE" sz="1050" b="1" dirty="0">
                <a:solidFill>
                  <a:schemeClr val="bg1"/>
                </a:solidFill>
              </a:endParaRPr>
            </a:p>
          </p:txBody>
        </p:sp>
        <p:sp>
          <p:nvSpPr>
            <p:cNvPr id="444" name="Rechteck 443"/>
            <p:cNvSpPr/>
            <p:nvPr/>
          </p:nvSpPr>
          <p:spPr>
            <a:xfrm>
              <a:off x="3777733" y="3765645"/>
              <a:ext cx="116112" cy="23222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050" b="1" dirty="0" smtClean="0">
                  <a:solidFill>
                    <a:schemeClr val="bg1"/>
                  </a:solidFill>
                </a:rPr>
                <a:t>1</a:t>
              </a:r>
              <a:endParaRPr lang="de-DE" b="1" dirty="0">
                <a:solidFill>
                  <a:schemeClr val="bg1"/>
                </a:solidFill>
              </a:endParaRPr>
            </a:p>
          </p:txBody>
        </p:sp>
        <p:sp>
          <p:nvSpPr>
            <p:cNvPr id="445" name="Rechteck 444"/>
            <p:cNvSpPr/>
            <p:nvPr/>
          </p:nvSpPr>
          <p:spPr>
            <a:xfrm>
              <a:off x="3893845"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2</a:t>
              </a:r>
              <a:endParaRPr lang="de-DE" sz="1050" b="1" dirty="0">
                <a:solidFill>
                  <a:srgbClr val="FFFFFF"/>
                </a:solidFill>
              </a:endParaRPr>
            </a:p>
          </p:txBody>
        </p:sp>
        <p:sp>
          <p:nvSpPr>
            <p:cNvPr id="446" name="Rechteck 445"/>
            <p:cNvSpPr/>
            <p:nvPr/>
          </p:nvSpPr>
          <p:spPr>
            <a:xfrm>
              <a:off x="4009957"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2</a:t>
              </a:r>
              <a:endParaRPr lang="de-DE" sz="1050" b="1" dirty="0">
                <a:solidFill>
                  <a:srgbClr val="FFFFFF"/>
                </a:solidFill>
              </a:endParaRPr>
            </a:p>
          </p:txBody>
        </p:sp>
        <p:sp>
          <p:nvSpPr>
            <p:cNvPr id="447" name="Textfeld 446"/>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448" name="Textfeld 447"/>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449" name="Gerade Verbindung 448"/>
            <p:cNvCxnSpPr>
              <a:stCxn id="434"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Gerade Verbindung 449"/>
            <p:cNvCxnSpPr>
              <a:stCxn id="435"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Gerade Verbindung 450"/>
            <p:cNvCxnSpPr>
              <a:stCxn id="441"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Gerade Verbindung mit Pfeil 455"/>
            <p:cNvCxnSpPr>
              <a:stCxn id="433" idx="3"/>
            </p:cNvCxnSpPr>
            <p:nvPr/>
          </p:nvCxnSpPr>
          <p:spPr>
            <a:xfrm>
              <a:off x="4367294" y="3695962"/>
              <a:ext cx="22613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66" name="Rechteck 465"/>
          <p:cNvSpPr/>
          <p:nvPr/>
        </p:nvSpPr>
        <p:spPr>
          <a:xfrm>
            <a:off x="3287174" y="237835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a:solidFill>
                  <a:srgbClr val="000000"/>
                </a:solidFill>
              </a:rPr>
              <a:t>norm</a:t>
            </a:r>
          </a:p>
        </p:txBody>
      </p:sp>
      <p:cxnSp>
        <p:nvCxnSpPr>
          <p:cNvPr id="468" name="Gerade Verbindung mit Pfeil 467"/>
          <p:cNvCxnSpPr>
            <a:stCxn id="466" idx="3"/>
            <a:endCxn id="432" idx="1"/>
          </p:cNvCxnSpPr>
          <p:nvPr/>
        </p:nvCxnSpPr>
        <p:spPr>
          <a:xfrm>
            <a:off x="3925715" y="2549894"/>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9" name="Gerade Verbindung mit Pfeil 468"/>
          <p:cNvCxnSpPr>
            <a:stCxn id="433" idx="0"/>
            <a:endCxn id="466" idx="2"/>
          </p:cNvCxnSpPr>
          <p:nvPr/>
        </p:nvCxnSpPr>
        <p:spPr>
          <a:xfrm flipV="1">
            <a:off x="3603106" y="2721437"/>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US" dirty="0" smtClean="0"/>
              <a:t>Worst-case Multiple Activation Processing Time</a:t>
            </a:r>
            <a:endParaRPr lang="en-US" dirty="0"/>
          </a:p>
        </p:txBody>
      </p:sp>
      <p:grpSp>
        <p:nvGrpSpPr>
          <p:cNvPr id="46" name="Gruppieren 45"/>
          <p:cNvGrpSpPr/>
          <p:nvPr/>
        </p:nvGrpSpPr>
        <p:grpSpPr>
          <a:xfrm>
            <a:off x="2639102" y="4269700"/>
            <a:ext cx="1954324" cy="1063856"/>
            <a:chOff x="2639102" y="3164034"/>
            <a:chExt cx="1954324" cy="1063856"/>
          </a:xfrm>
        </p:grpSpPr>
        <p:sp>
          <p:nvSpPr>
            <p:cNvPr id="47" name="Rechteck 46"/>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n</a:t>
              </a:r>
              <a:endParaRPr lang="de-DE" sz="1000" dirty="0">
                <a:solidFill>
                  <a:srgbClr val="000000"/>
                </a:solidFill>
              </a:endParaRPr>
            </a:p>
          </p:txBody>
        </p:sp>
        <p:sp>
          <p:nvSpPr>
            <p:cNvPr id="48" name="Trapezoid 47"/>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9" name="Rechteck 48"/>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0" name="Rechteck 49"/>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1" name="Rechteck 50"/>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 name="Rechteck 51"/>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 name="Rechteck 52"/>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4" name="Rechteck 53"/>
            <p:cNvSpPr/>
            <p:nvPr/>
          </p:nvSpPr>
          <p:spPr>
            <a:xfrm>
              <a:off x="4009957"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5" name="Rechteck 54"/>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6" name="Rechteck 55"/>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 name="Rechteck 56"/>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 name="Rechteck 57"/>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9" name="Rechteck 58"/>
            <p:cNvSpPr/>
            <p:nvPr/>
          </p:nvSpPr>
          <p:spPr>
            <a:xfrm>
              <a:off x="3893845"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0" name="Rechteck 59"/>
            <p:cNvSpPr/>
            <p:nvPr/>
          </p:nvSpPr>
          <p:spPr>
            <a:xfrm>
              <a:off x="4009957"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1" name="Textfeld 60"/>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62" name="Textfeld 61"/>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63" name="Gerade Verbindung 62"/>
            <p:cNvCxnSpPr>
              <a:stCxn id="48"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63"/>
            <p:cNvCxnSpPr>
              <a:stCxn id="49"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Gerade Verbindung 64"/>
            <p:cNvCxnSpPr>
              <a:stCxn id="55"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47" idx="3"/>
            </p:cNvCxnSpPr>
            <p:nvPr/>
          </p:nvCxnSpPr>
          <p:spPr>
            <a:xfrm>
              <a:off x="4367294" y="3695962"/>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1" name="Rechteck 140"/>
          <p:cNvSpPr/>
          <p:nvPr/>
        </p:nvSpPr>
        <p:spPr>
          <a:xfrm>
            <a:off x="5574468" y="419769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a:t>
            </a:r>
            <a:r>
              <a:rPr lang="de-DE" sz="1000" dirty="0" smtClean="0">
                <a:solidFill>
                  <a:srgbClr val="000000"/>
                </a:solidFill>
              </a:rPr>
              <a:t>n</a:t>
            </a:r>
            <a:endParaRPr lang="de-DE" sz="1000" dirty="0">
              <a:solidFill>
                <a:srgbClr val="000000"/>
              </a:solidFill>
            </a:endParaRPr>
          </a:p>
        </p:txBody>
      </p:sp>
      <p:cxnSp>
        <p:nvCxnSpPr>
          <p:cNvPr id="142" name="Gerade Verbindung 141"/>
          <p:cNvCxnSpPr>
            <a:stCxn id="141" idx="1"/>
          </p:cNvCxnSpPr>
          <p:nvPr/>
        </p:nvCxnSpPr>
        <p:spPr>
          <a:xfrm flipH="1">
            <a:off x="5361687" y="441371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Gerade Verbindung mit Pfeil 142"/>
          <p:cNvCxnSpPr>
            <a:stCxn id="141" idx="3"/>
          </p:cNvCxnSpPr>
          <p:nvPr/>
        </p:nvCxnSpPr>
        <p:spPr>
          <a:xfrm>
            <a:off x="6305514" y="441371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8" name="Gruppieren 517"/>
          <p:cNvGrpSpPr/>
          <p:nvPr/>
        </p:nvGrpSpPr>
        <p:grpSpPr>
          <a:xfrm>
            <a:off x="4593426" y="2852606"/>
            <a:ext cx="789575" cy="2480949"/>
            <a:chOff x="2593576" y="-1395865"/>
            <a:chExt cx="916465" cy="1063856"/>
          </a:xfrm>
        </p:grpSpPr>
        <p:sp>
          <p:nvSpPr>
            <p:cNvPr id="457" name="Rechteck 456"/>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458" name="Gruppieren 457"/>
            <p:cNvGrpSpPr/>
            <p:nvPr/>
          </p:nvGrpSpPr>
          <p:grpSpPr>
            <a:xfrm>
              <a:off x="2720467" y="-1274698"/>
              <a:ext cx="662684" cy="821522"/>
              <a:chOff x="2798911" y="2600908"/>
              <a:chExt cx="728953" cy="2200450"/>
            </a:xfrm>
          </p:grpSpPr>
          <p:cxnSp>
            <p:nvCxnSpPr>
              <p:cNvPr id="459" name="Gerade Verbindung 458"/>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0" name="Gerade Verbindung 459"/>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1" name="Gerade Verbindung 460"/>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62" name="Gruppieren 461"/>
            <p:cNvGrpSpPr/>
            <p:nvPr/>
          </p:nvGrpSpPr>
          <p:grpSpPr>
            <a:xfrm flipH="1">
              <a:off x="2720467" y="-1274698"/>
              <a:ext cx="662684" cy="821522"/>
              <a:chOff x="2798911" y="2600908"/>
              <a:chExt cx="728953" cy="2200450"/>
            </a:xfrm>
          </p:grpSpPr>
          <p:cxnSp>
            <p:nvCxnSpPr>
              <p:cNvPr id="463" name="Gerade Verbindung 462"/>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4" name="Gerade Verbindung 463"/>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5" name="Gerade Verbindung 464"/>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6" name="Textfeld 5"/>
          <p:cNvSpPr txBox="1"/>
          <p:nvPr/>
        </p:nvSpPr>
        <p:spPr>
          <a:xfrm rot="16200000">
            <a:off x="3404744" y="3893025"/>
            <a:ext cx="441146" cy="400110"/>
          </a:xfrm>
          <a:prstGeom prst="rect">
            <a:avLst/>
          </a:prstGeom>
          <a:noFill/>
        </p:spPr>
        <p:txBody>
          <a:bodyPr wrap="none" rtlCol="0">
            <a:spAutoFit/>
          </a:bodyPr>
          <a:lstStyle/>
          <a:p>
            <a:r>
              <a:rPr lang="en-US" sz="2000" b="1" dirty="0" smtClean="0"/>
              <a:t>…</a:t>
            </a:r>
            <a:endParaRPr lang="en-US" sz="2000" b="1" dirty="0"/>
          </a:p>
        </p:txBody>
      </p:sp>
      <p:sp>
        <p:nvSpPr>
          <p:cNvPr id="145" name="Textfeld 144"/>
          <p:cNvSpPr txBox="1"/>
          <p:nvPr/>
        </p:nvSpPr>
        <p:spPr>
          <a:xfrm rot="16200000">
            <a:off x="5705444" y="3849072"/>
            <a:ext cx="441146" cy="400110"/>
          </a:xfrm>
          <a:prstGeom prst="rect">
            <a:avLst/>
          </a:prstGeom>
          <a:noFill/>
        </p:spPr>
        <p:txBody>
          <a:bodyPr wrap="none" rtlCol="0">
            <a:spAutoFit/>
          </a:bodyPr>
          <a:lstStyle/>
          <a:p>
            <a:r>
              <a:rPr lang="en-US" sz="2000" b="1" dirty="0" smtClean="0"/>
              <a:t>…</a:t>
            </a:r>
            <a:endParaRPr lang="en-US" sz="2000" b="1" dirty="0"/>
          </a:p>
        </p:txBody>
      </p:sp>
      <p:sp>
        <p:nvSpPr>
          <p:cNvPr id="149" name="Rechteck 148"/>
          <p:cNvSpPr/>
          <p:nvPr/>
        </p:nvSpPr>
        <p:spPr>
          <a:xfrm>
            <a:off x="2458695" y="1438965"/>
            <a:ext cx="2053828" cy="382774"/>
          </a:xfrm>
          <a:prstGeom prst="rect">
            <a:avLst/>
          </a:prstGeom>
          <a:gradFill>
            <a:gsLst>
              <a:gs pos="0">
                <a:schemeClr val="accent4">
                  <a:lumMod val="60000"/>
                  <a:lumOff val="40000"/>
                </a:schemeClr>
              </a:gs>
              <a:gs pos="50000">
                <a:schemeClr val="accent4">
                  <a:lumMod val="40000"/>
                  <a:lumOff val="60000"/>
                </a:schemeClr>
              </a:gs>
              <a:gs pos="100000">
                <a:schemeClr val="accent4">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sp>
        <p:nvSpPr>
          <p:cNvPr id="150" name="Rechteck 149"/>
          <p:cNvSpPr/>
          <p:nvPr/>
        </p:nvSpPr>
        <p:spPr>
          <a:xfrm>
            <a:off x="1718026" y="1479889"/>
            <a:ext cx="549717" cy="296814"/>
          </a:xfrm>
          <a:prstGeom prst="rect">
            <a:avLst/>
          </a:prstGeom>
          <a:gradFill>
            <a:gsLst>
              <a:gs pos="0">
                <a:schemeClr val="accent1">
                  <a:lumMod val="60000"/>
                  <a:lumOff val="40000"/>
                </a:schemeClr>
              </a:gs>
              <a:gs pos="50000">
                <a:schemeClr val="accent1">
                  <a:lumMod val="40000"/>
                  <a:lumOff val="60000"/>
                </a:schemeClr>
              </a:gs>
              <a:gs pos="100000">
                <a:schemeClr val="accent1">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mc:AlternateContent xmlns:mc="http://schemas.openxmlformats.org/markup-compatibility/2006" xmlns:a14="http://schemas.microsoft.com/office/drawing/2010/main">
        <mc:Choice Requires="a14">
          <p:sp>
            <p:nvSpPr>
              <p:cNvPr id="151" name="Rechteck 150"/>
              <p:cNvSpPr/>
              <p:nvPr/>
            </p:nvSpPr>
            <p:spPr>
              <a:xfrm>
                <a:off x="539552" y="1412776"/>
                <a:ext cx="8496944" cy="388055"/>
              </a:xfrm>
              <a:prstGeom prst="rect">
                <a:avLst/>
              </a:prstGeom>
            </p:spPr>
            <p:txBody>
              <a:bodyPr wrap="square">
                <a:spAutoFit/>
              </a:bodyPr>
              <a:lstStyle/>
              <a:p>
                <a14:m>
                  <m:oMath xmlns:m="http://schemas.openxmlformats.org/officeDocument/2006/math">
                    <m:sSubSup>
                      <m:sSubSupPr>
                        <m:ctrlPr>
                          <a:rPr lang="de-DE" sz="1600" b="1" i="1" smtClean="0">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m:t>
                        </m:r>
                      </m:sup>
                    </m:sSubSup>
                    <m:d>
                      <m:dPr>
                        <m:ctrlPr>
                          <a:rPr lang="de-DE" sz="1600" b="1" i="1">
                            <a:latin typeface="Cambria Math"/>
                          </a:rPr>
                        </m:ctrlPr>
                      </m:dPr>
                      <m:e>
                        <m:r>
                          <a:rPr lang="de-DE" sz="1600" b="1" i="1">
                            <a:latin typeface="Cambria Math"/>
                          </a:rPr>
                          <m:t>𝒒</m:t>
                        </m:r>
                        <m:r>
                          <a:rPr lang="de-DE" sz="1600" b="1" i="1">
                            <a:latin typeface="Cambria Math"/>
                          </a:rPr>
                          <m:t>,</m:t>
                        </m:r>
                        <m:sSubSup>
                          <m:sSubSupPr>
                            <m:ctrlPr>
                              <a:rPr lang="de-DE" sz="1600" b="1" i="1">
                                <a:latin typeface="Cambria Math"/>
                              </a:rPr>
                            </m:ctrlPr>
                          </m:sSubSupPr>
                          <m:e>
                            <m:r>
                              <a:rPr lang="de-DE" sz="1600" b="1" i="1">
                                <a:latin typeface="Cambria Math"/>
                              </a:rPr>
                              <m:t>𝒂</m:t>
                            </m:r>
                          </m:e>
                          <m:sub>
                            <m:r>
                              <a:rPr lang="de-DE" sz="1600" b="1" i="1">
                                <a:latin typeface="Cambria Math"/>
                              </a:rPr>
                              <m:t>𝒊</m:t>
                            </m:r>
                          </m:sub>
                          <m:sup>
                            <m:r>
                              <a:rPr lang="de-DE" sz="1600" b="1" i="1">
                                <a:latin typeface="Cambria Math"/>
                              </a:rPr>
                              <m:t>𝒒</m:t>
                            </m:r>
                          </m:sup>
                        </m:sSubSup>
                      </m:e>
                    </m:d>
                    <m:r>
                      <a:rPr lang="de-DE" sz="1600" b="1" i="0" smtClean="0">
                        <a:latin typeface="Cambria Math"/>
                      </a:rPr>
                      <m:t>≤</m:t>
                    </m:r>
                    <m:r>
                      <a:rPr lang="de-DE" sz="1600" b="1">
                        <a:latin typeface="Cambria Math"/>
                      </a:rPr>
                      <m:t>𝐪</m:t>
                    </m:r>
                    <m:r>
                      <a:rPr lang="de-DE" sz="1600" b="1">
                        <a:latin typeface="Cambria Math"/>
                      </a:rPr>
                      <m:t>∗</m:t>
                    </m:r>
                    <m:r>
                      <a:rPr lang="de-DE" sz="1600" b="1">
                        <a:latin typeface="Cambria Math"/>
                      </a:rPr>
                      <m:t>𝐂</m:t>
                    </m:r>
                    <m:r>
                      <a:rPr lang="de-DE" sz="1600" b="1" i="0" smtClean="0">
                        <a:latin typeface="Cambria Math"/>
                      </a:rPr>
                      <m:t> </m:t>
                    </m:r>
                    <m:r>
                      <a:rPr lang="de-DE" sz="1600" b="1">
                        <a:latin typeface="Cambria Math"/>
                      </a:rPr>
                      <m:t>+</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𝒐𝒖𝒕</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𝑪</m:t>
                        </m:r>
                        <m:r>
                          <a:rPr lang="de-DE" sz="1600" b="1" i="1">
                            <a:latin typeface="Cambria Math"/>
                          </a:rPr>
                          <m:t>,</m:t>
                        </m:r>
                        <m:r>
                          <a:rPr lang="de-DE" sz="1600" b="1" i="1">
                            <a:latin typeface="Cambria Math"/>
                          </a:rPr>
                          <m:t>𝒒</m:t>
                        </m:r>
                      </m:e>
                    </m:d>
                  </m:oMath>
                </a14:m>
                <a:r>
                  <a:rPr lang="de-DE" sz="1600" b="1" i="1" dirty="0" smtClean="0">
                    <a:latin typeface="Cambria Math"/>
                  </a:rPr>
                  <a:t> </a:t>
                </a:r>
                <a14:m>
                  <m:oMath xmlns:m="http://schemas.openxmlformats.org/officeDocument/2006/math">
                    <m:r>
                      <a:rPr lang="de-DE" sz="1600" b="1" i="1">
                        <a:latin typeface="Cambria Math"/>
                      </a:rPr>
                      <m:t>+</m:t>
                    </m:r>
                    <m:r>
                      <a:rPr lang="de-DE" sz="1600" b="1" i="1" smtClean="0">
                        <a:latin typeface="Cambria Math"/>
                      </a:rPr>
                      <m:t> </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smtClean="0">
                            <a:latin typeface="Cambria Math"/>
                          </a:rPr>
                          <m:t>𝒊𝒏</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𝒒</m:t>
                        </m:r>
                        <m:r>
                          <a:rPr lang="de-DE" sz="1600" b="1"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smtClean="0">
                        <a:latin typeface="Cambria Math"/>
                      </a:rPr>
                      <m:t> </m:t>
                    </m:r>
                    <m:r>
                      <a:rPr lang="de-DE" sz="1600" b="1" i="1">
                        <a:latin typeface="Cambria Math"/>
                      </a:rPr>
                      <m:t>+</m:t>
                    </m:r>
                    <m:sSubSup>
                      <m:sSubSupPr>
                        <m:ctrlPr>
                          <a:rPr lang="de-DE" sz="1600" b="1" i="1" smtClean="0">
                            <a:solidFill>
                              <a:srgbClr val="C00000"/>
                            </a:solidFill>
                            <a:latin typeface="Cambria Math"/>
                          </a:rPr>
                        </m:ctrlPr>
                      </m:sSubSupPr>
                      <m:e>
                        <m:r>
                          <a:rPr lang="de-DE" sz="1600" b="1" i="1">
                            <a:solidFill>
                              <a:srgbClr val="C00000"/>
                            </a:solidFill>
                            <a:latin typeface="Cambria Math"/>
                          </a:rPr>
                          <m:t>𝑩</m:t>
                        </m:r>
                      </m:e>
                      <m:sub>
                        <m:r>
                          <a:rPr lang="de-DE" sz="1600" b="1" i="1" smtClean="0">
                            <a:solidFill>
                              <a:srgbClr val="C00000"/>
                            </a:solidFill>
                            <a:latin typeface="Cambria Math"/>
                          </a:rPr>
                          <m:t>𝒊</m:t>
                        </m:r>
                        <m:r>
                          <a:rPr lang="de-DE" sz="1600" b="1" i="1" smtClean="0">
                            <a:solidFill>
                              <a:srgbClr val="C00000"/>
                            </a:solidFill>
                            <a:latin typeface="Cambria Math"/>
                          </a:rPr>
                          <m:t>,</m:t>
                        </m:r>
                        <m:r>
                          <a:rPr lang="de-DE" sz="1600" b="1" i="1" smtClean="0">
                            <a:solidFill>
                              <a:srgbClr val="C00000"/>
                            </a:solidFill>
                            <a:latin typeface="Cambria Math"/>
                          </a:rPr>
                          <m:t>𝒒</m:t>
                        </m:r>
                      </m:sub>
                      <m:sup>
                        <m:r>
                          <a:rPr lang="de-DE" sz="1600" b="1" i="1" smtClean="0">
                            <a:solidFill>
                              <a:srgbClr val="C00000"/>
                            </a:solidFill>
                            <a:latin typeface="Cambria Math"/>
                          </a:rPr>
                          <m:t>𝑳𝑷</m:t>
                        </m:r>
                      </m:sup>
                    </m:sSubSup>
                    <m:r>
                      <a:rPr lang="de-DE" sz="1600" b="1"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𝑩</m:t>
                        </m:r>
                      </m:e>
                      <m:sub>
                        <m:r>
                          <a:rPr lang="de-DE" sz="1600" i="1">
                            <a:solidFill>
                              <a:srgbClr val="C00000"/>
                            </a:solidFill>
                            <a:latin typeface="Cambria Math"/>
                          </a:rPr>
                          <m:t>𝒊</m:t>
                        </m:r>
                      </m:sub>
                      <m:sup>
                        <m:r>
                          <a:rPr lang="de-DE" sz="1600" i="1">
                            <a:solidFill>
                              <a:srgbClr val="C00000"/>
                            </a:solidFill>
                            <a:latin typeface="Cambria Math"/>
                          </a:rPr>
                          <m:t>+</m:t>
                        </m:r>
                      </m:sup>
                    </m:sSubSup>
                    <m:d>
                      <m:dPr>
                        <m:ctrlPr>
                          <a:rPr lang="de-DE" sz="1600" i="1">
                            <a:solidFill>
                              <a:srgbClr val="C00000"/>
                            </a:solidFill>
                            <a:latin typeface="Cambria Math"/>
                          </a:rPr>
                        </m:ctrlPr>
                      </m:dPr>
                      <m:e>
                        <m:r>
                          <a:rPr lang="de-DE" sz="1600" i="1">
                            <a:solidFill>
                              <a:srgbClr val="C00000"/>
                            </a:solidFill>
                            <a:latin typeface="Cambria Math"/>
                          </a:rPr>
                          <m:t>𝒒</m:t>
                        </m:r>
                        <m:r>
                          <a:rPr lang="de-DE" sz="1600"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𝒂</m:t>
                            </m:r>
                          </m:e>
                          <m:sub>
                            <m:r>
                              <a:rPr lang="de-DE" sz="1600" i="1">
                                <a:solidFill>
                                  <a:srgbClr val="C00000"/>
                                </a:solidFill>
                                <a:latin typeface="Cambria Math"/>
                              </a:rPr>
                              <m:t>𝒊</m:t>
                            </m:r>
                          </m:sub>
                          <m:sup>
                            <m:r>
                              <a:rPr lang="de-DE" sz="1600" i="1">
                                <a:solidFill>
                                  <a:srgbClr val="C00000"/>
                                </a:solidFill>
                                <a:latin typeface="Cambria Math"/>
                              </a:rPr>
                              <m:t>𝒒</m:t>
                            </m:r>
                          </m:sup>
                        </m:sSubSup>
                      </m:e>
                    </m:d>
                    <m:r>
                      <a:rPr lang="de-DE" sz="1600" b="1" i="1">
                        <a:solidFill>
                          <a:srgbClr val="C00000"/>
                        </a:solidFill>
                        <a:latin typeface="Cambria Math"/>
                      </a:rPr>
                      <m:t>−</m:t>
                    </m:r>
                    <m:r>
                      <a:rPr lang="de-DE" sz="1600" b="1" i="1">
                        <a:solidFill>
                          <a:srgbClr val="C00000"/>
                        </a:solidFill>
                        <a:latin typeface="Cambria Math"/>
                      </a:rPr>
                      <m:t>𝑪</m:t>
                    </m:r>
                    <m:r>
                      <a:rPr lang="de-DE" sz="1600" b="1" i="1">
                        <a:solidFill>
                          <a:srgbClr val="C00000"/>
                        </a:solidFill>
                        <a:latin typeface="Cambria Math"/>
                      </a:rPr>
                      <m:t>)</m:t>
                    </m:r>
                  </m:oMath>
                </a14:m>
                <a:endParaRPr lang="de-DE" sz="1600" b="1" dirty="0"/>
              </a:p>
            </p:txBody>
          </p:sp>
        </mc:Choice>
        <mc:Fallback xmlns="">
          <p:sp>
            <p:nvSpPr>
              <p:cNvPr id="151" name="Rechteck 150"/>
              <p:cNvSpPr>
                <a:spLocks noRot="1" noChangeAspect="1" noMove="1" noResize="1" noEditPoints="1" noAdjustHandles="1" noChangeArrowheads="1" noChangeShapeType="1" noTextEdit="1"/>
              </p:cNvSpPr>
              <p:nvPr/>
            </p:nvSpPr>
            <p:spPr>
              <a:xfrm>
                <a:off x="539552" y="1412776"/>
                <a:ext cx="8496944" cy="388055"/>
              </a:xfrm>
              <a:prstGeom prst="rect">
                <a:avLst/>
              </a:prstGeom>
              <a:blipFill rotWithShape="1">
                <a:blip r:embed="rId2"/>
                <a:stretch>
                  <a:fillRect b="-3175"/>
                </a:stretch>
              </a:blipFill>
            </p:spPr>
            <p:txBody>
              <a:bodyPr/>
              <a:lstStyle/>
              <a:p>
                <a:r>
                  <a:rPr lang="en-US">
                    <a:noFill/>
                  </a:rPr>
                  <a:t> </a:t>
                </a:r>
              </a:p>
            </p:txBody>
          </p:sp>
        </mc:Fallback>
      </mc:AlternateContent>
      <p:cxnSp>
        <p:nvCxnSpPr>
          <p:cNvPr id="152" name="Gerade Verbindung 151"/>
          <p:cNvCxnSpPr/>
          <p:nvPr/>
        </p:nvCxnSpPr>
        <p:spPr>
          <a:xfrm>
            <a:off x="4138916" y="3568347"/>
            <a:ext cx="454510"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3" name="Gerade Verbindung 152"/>
          <p:cNvCxnSpPr/>
          <p:nvPr/>
        </p:nvCxnSpPr>
        <p:spPr>
          <a:xfrm flipV="1">
            <a:off x="4520874" y="3549620"/>
            <a:ext cx="908501" cy="18727"/>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4" name="Gerade Verbindung 153"/>
          <p:cNvCxnSpPr/>
          <p:nvPr/>
        </p:nvCxnSpPr>
        <p:spPr>
          <a:xfrm>
            <a:off x="5429375" y="3549620"/>
            <a:ext cx="399477" cy="0"/>
          </a:xfrm>
          <a:prstGeom prst="line">
            <a:avLst/>
          </a:prstGeom>
          <a:ln w="38100">
            <a:solidFill>
              <a:schemeClr val="accent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6" name="Ellipse 165"/>
          <p:cNvSpPr/>
          <p:nvPr/>
        </p:nvSpPr>
        <p:spPr>
          <a:xfrm>
            <a:off x="3645226" y="3128155"/>
            <a:ext cx="493690" cy="842930"/>
          </a:xfrm>
          <a:prstGeom prst="ellipse">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7" name="Rechteck 166"/>
          <p:cNvSpPr/>
          <p:nvPr/>
        </p:nvSpPr>
        <p:spPr>
          <a:xfrm>
            <a:off x="4155286" y="5579948"/>
            <a:ext cx="4737194" cy="369332"/>
          </a:xfrm>
          <a:prstGeom prst="rect">
            <a:avLst/>
          </a:prstGeom>
        </p:spPr>
        <p:txBody>
          <a:bodyPr wrap="none">
            <a:spAutoFit/>
          </a:bodyPr>
          <a:lstStyle/>
          <a:p>
            <a:pPr algn="r"/>
            <a:r>
              <a:rPr lang="en-US" i="1" dirty="0"/>
              <a:t>For </a:t>
            </a:r>
            <a:r>
              <a:rPr lang="en-US" i="1" dirty="0" smtClean="0"/>
              <a:t>details and equations </a:t>
            </a:r>
            <a:r>
              <a:rPr lang="en-US" i="1" dirty="0"/>
              <a:t>look into</a:t>
            </a:r>
            <a:r>
              <a:rPr lang="en-US" i="1" dirty="0">
                <a:solidFill>
                  <a:schemeClr val="accent6"/>
                </a:solidFill>
              </a:rPr>
              <a:t> </a:t>
            </a:r>
            <a:r>
              <a:rPr lang="en-US" i="1" dirty="0"/>
              <a:t>the paper</a:t>
            </a:r>
          </a:p>
        </p:txBody>
      </p:sp>
      <mc:AlternateContent xmlns:mc="http://schemas.openxmlformats.org/markup-compatibility/2006" xmlns:a14="http://schemas.microsoft.com/office/drawing/2010/main">
        <mc:Choice Requires="a14">
          <p:sp>
            <p:nvSpPr>
              <p:cNvPr id="168" name="Rechteck 167"/>
              <p:cNvSpPr/>
              <p:nvPr/>
            </p:nvSpPr>
            <p:spPr>
              <a:xfrm>
                <a:off x="350317" y="5178381"/>
                <a:ext cx="2554809" cy="764120"/>
              </a:xfrm>
              <a:prstGeom prst="rect">
                <a:avLst/>
              </a:prstGeom>
            </p:spPr>
            <p:txBody>
              <a:bodyPr wrap="square">
                <a:spAutoFit/>
              </a:bodyPr>
              <a:lstStyle/>
              <a:p>
                <a14:m>
                  <m:oMath xmlns:m="http://schemas.openxmlformats.org/officeDocument/2006/math">
                    <m:r>
                      <a:rPr lang="de-DE" sz="1400" b="0" i="1" smtClean="0">
                        <a:latin typeface="Cambria Math"/>
                      </a:rPr>
                      <m:t>𝑞</m:t>
                    </m:r>
                    <m:r>
                      <a:rPr lang="de-DE" sz="1400" b="0" i="0" smtClean="0">
                        <a:latin typeface="Cambria Math"/>
                      </a:rPr>
                      <m:t> </m:t>
                    </m:r>
                  </m:oMath>
                </a14:m>
                <a:r>
                  <a:rPr lang="en-US" sz="1400" dirty="0" smtClean="0"/>
                  <a:t>: number of flits</a:t>
                </a:r>
                <a:endParaRPr lang="de-DE" sz="1400" dirty="0"/>
              </a:p>
              <a:p>
                <a14:m>
                  <m:oMath xmlns:m="http://schemas.openxmlformats.org/officeDocument/2006/math">
                    <m:sSubSup>
                      <m:sSubSupPr>
                        <m:ctrlPr>
                          <a:rPr lang="de-DE" sz="1400" i="1">
                            <a:latin typeface="Cambria Math"/>
                          </a:rPr>
                        </m:ctrlPr>
                      </m:sSubSupPr>
                      <m:e>
                        <m:r>
                          <a:rPr lang="de-DE" sz="1400" b="0" i="1">
                            <a:latin typeface="Cambria Math"/>
                          </a:rPr>
                          <m:t>𝑎</m:t>
                        </m:r>
                      </m:e>
                      <m:sub>
                        <m:r>
                          <a:rPr lang="de-DE" sz="1400" b="0" i="1">
                            <a:latin typeface="Cambria Math"/>
                          </a:rPr>
                          <m:t>𝑖</m:t>
                        </m:r>
                      </m:sub>
                      <m:sup>
                        <m:r>
                          <a:rPr lang="de-DE" sz="1400" b="0" i="1">
                            <a:latin typeface="Cambria Math"/>
                          </a:rPr>
                          <m:t>𝑞</m:t>
                        </m:r>
                      </m:sup>
                    </m:sSubSup>
                  </m:oMath>
                </a14:m>
                <a:r>
                  <a:rPr lang="en-US" sz="1400" dirty="0" smtClean="0"/>
                  <a:t> : arrival time of event q</a:t>
                </a:r>
                <a:endParaRPr lang="de-DE" sz="1400" dirty="0" smtClean="0">
                  <a:latin typeface="Cambria Math"/>
                </a:endParaRPr>
              </a:p>
              <a:p>
                <a:r>
                  <a:rPr lang="de-DE" sz="1400" dirty="0" smtClean="0">
                    <a:latin typeface="Cambria Math"/>
                  </a:rPr>
                  <a:t>C </a:t>
                </a:r>
                <a:r>
                  <a:rPr lang="en-US" sz="1400" dirty="0" smtClean="0"/>
                  <a:t>: single flit transmission time</a:t>
                </a:r>
                <a:endParaRPr lang="de-DE" sz="1400" dirty="0"/>
              </a:p>
            </p:txBody>
          </p:sp>
        </mc:Choice>
        <mc:Fallback xmlns="">
          <p:sp>
            <p:nvSpPr>
              <p:cNvPr id="168" name="Rechteck 167"/>
              <p:cNvSpPr>
                <a:spLocks noRot="1" noChangeAspect="1" noMove="1" noResize="1" noEditPoints="1" noAdjustHandles="1" noChangeArrowheads="1" noChangeShapeType="1" noTextEdit="1"/>
              </p:cNvSpPr>
              <p:nvPr/>
            </p:nvSpPr>
            <p:spPr>
              <a:xfrm>
                <a:off x="350317" y="5178381"/>
                <a:ext cx="2554809" cy="764120"/>
              </a:xfrm>
              <a:prstGeom prst="rect">
                <a:avLst/>
              </a:prstGeom>
              <a:blipFill rotWithShape="1">
                <a:blip r:embed="rId3"/>
                <a:stretch>
                  <a:fillRect l="-476" t="-794" r="-476" b="-7143"/>
                </a:stretch>
              </a:blipFill>
            </p:spPr>
            <p:txBody>
              <a:bodyPr/>
              <a:lstStyle/>
              <a:p>
                <a:r>
                  <a:rPr lang="en-US">
                    <a:noFill/>
                  </a:rPr>
                  <a:t> </a:t>
                </a:r>
              </a:p>
            </p:txBody>
          </p:sp>
        </mc:Fallback>
      </mc:AlternateContent>
      <p:cxnSp>
        <p:nvCxnSpPr>
          <p:cNvPr id="5" name="Gerade Verbindung mit Pfeil 4"/>
          <p:cNvCxnSpPr/>
          <p:nvPr/>
        </p:nvCxnSpPr>
        <p:spPr>
          <a:xfrm flipH="1">
            <a:off x="4081464" y="2590800"/>
            <a:ext cx="2862261" cy="657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AutoShape 7"/>
          <p:cNvSpPr>
            <a:spLocks/>
          </p:cNvSpPr>
          <p:nvPr/>
        </p:nvSpPr>
        <p:spPr bwMode="auto">
          <a:xfrm>
            <a:off x="7128586" y="2463699"/>
            <a:ext cx="1351186" cy="583114"/>
          </a:xfrm>
          <a:prstGeom prst="accentBorderCallout2">
            <a:avLst>
              <a:gd name="adj1" fmla="val 20856"/>
              <a:gd name="adj2" fmla="val -3270"/>
              <a:gd name="adj3" fmla="val 20684"/>
              <a:gd name="adj4" fmla="val -13281"/>
              <a:gd name="adj5" fmla="val -103685"/>
              <a:gd name="adj6" fmla="val -53927"/>
            </a:avLst>
          </a:prstGeom>
          <a:gradFill>
            <a:gsLst>
              <a:gs pos="0">
                <a:schemeClr val="accent2">
                  <a:lumMod val="50000"/>
                  <a:lumOff val="50000"/>
                </a:schemeClr>
              </a:gs>
              <a:gs pos="50000">
                <a:schemeClr val="accent2">
                  <a:lumMod val="50000"/>
                  <a:lumOff val="50000"/>
                </a:schemeClr>
              </a:gs>
              <a:gs pos="100000">
                <a:schemeClr val="accent2">
                  <a:lumMod val="30000"/>
                  <a:lumOff val="70000"/>
                </a:schemeClr>
              </a:gs>
            </a:gsLst>
          </a:gradFill>
          <a:ln w="19050">
            <a:solidFill>
              <a:schemeClr val="tx1"/>
            </a:solidFill>
            <a:headEnd/>
            <a:tailEnd type="arrow" w="med" len="med"/>
          </a:ln>
          <a:effectLst/>
        </p:spPr>
        <p:style>
          <a:lnRef idx="1">
            <a:schemeClr val="accent4"/>
          </a:lnRef>
          <a:fillRef idx="2">
            <a:schemeClr val="accent4"/>
          </a:fillRef>
          <a:effectRef idx="1">
            <a:schemeClr val="accent4"/>
          </a:effectRef>
          <a:fontRef idx="minor">
            <a:schemeClr val="dk1"/>
          </a:fontRef>
        </p:style>
        <p:txBody>
          <a:bodyPr lIns="36000" tIns="36000" rIns="36000" bIns="36000" anchor="ctr" anchorCtr="0"/>
          <a:lstStyle/>
          <a:p>
            <a:pPr algn="ctr"/>
            <a:r>
              <a:rPr lang="en-US" sz="1600" b="1" dirty="0" smtClean="0"/>
              <a:t>interference at input</a:t>
            </a:r>
            <a:endParaRPr lang="en-US" sz="1600" b="1" dirty="0"/>
          </a:p>
        </p:txBody>
      </p:sp>
      <p:cxnSp>
        <p:nvCxnSpPr>
          <p:cNvPr id="88" name="Gerade Verbindung 87"/>
          <p:cNvCxnSpPr/>
          <p:nvPr/>
        </p:nvCxnSpPr>
        <p:spPr>
          <a:xfrm flipV="1">
            <a:off x="3879639" y="3667049"/>
            <a:ext cx="764369" cy="3192"/>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a:off x="4593426" y="3667050"/>
            <a:ext cx="768261" cy="635898"/>
          </a:xfrm>
          <a:prstGeom prst="line">
            <a:avLst/>
          </a:prstGeom>
          <a:ln w="381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a:off x="5366067" y="4302948"/>
            <a:ext cx="416806" cy="0"/>
          </a:xfrm>
          <a:prstGeom prst="line">
            <a:avLst/>
          </a:prstGeom>
          <a:ln w="38100">
            <a:solidFill>
              <a:schemeClr val="accent6"/>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64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hteck 86"/>
          <p:cNvSpPr/>
          <p:nvPr/>
        </p:nvSpPr>
        <p:spPr>
          <a:xfrm>
            <a:off x="6833295" y="1446399"/>
            <a:ext cx="1841114" cy="360040"/>
          </a:xfrm>
          <a:prstGeom prst="rect">
            <a:avLst/>
          </a:prstGeom>
          <a:gradFill>
            <a:gsLst>
              <a:gs pos="0">
                <a:srgbClr val="92D050">
                  <a:lumMod val="85000"/>
                  <a:lumOff val="15000"/>
                </a:srgbClr>
              </a:gs>
              <a:gs pos="50000">
                <a:srgbClr val="92D050">
                  <a:lumMod val="55000"/>
                  <a:lumOff val="45000"/>
                </a:srgbClr>
              </a:gs>
              <a:gs pos="100000">
                <a:srgbClr val="92D050">
                  <a:lumMod val="40000"/>
                  <a:lumOff val="60000"/>
                </a:srgb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sp>
        <p:nvSpPr>
          <p:cNvPr id="83" name="Rechteck 82"/>
          <p:cNvSpPr/>
          <p:nvPr/>
        </p:nvSpPr>
        <p:spPr>
          <a:xfrm>
            <a:off x="4730404" y="1431083"/>
            <a:ext cx="1877789" cy="396045"/>
          </a:xfrm>
          <a:prstGeom prst="rect">
            <a:avLst/>
          </a:prstGeom>
          <a:gradFill flip="none" rotWithShape="1">
            <a:gsLst>
              <a:gs pos="0">
                <a:schemeClr val="accent2">
                  <a:lumMod val="50000"/>
                  <a:lumOff val="50000"/>
                </a:schemeClr>
              </a:gs>
              <a:gs pos="50000">
                <a:schemeClr val="accent2">
                  <a:lumMod val="55000"/>
                  <a:lumOff val="45000"/>
                </a:schemeClr>
              </a:gs>
              <a:gs pos="100000">
                <a:schemeClr val="accent2">
                  <a:lumMod val="55000"/>
                  <a:lumOff val="45000"/>
                </a:schemeClr>
              </a:gs>
            </a:gsLst>
            <a:lin ang="10800000" scaled="1"/>
            <a:tileRec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p:txBody>
      </p:sp>
      <p:sp>
        <p:nvSpPr>
          <p:cNvPr id="431" name="Rechteck 430"/>
          <p:cNvSpPr/>
          <p:nvPr/>
        </p:nvSpPr>
        <p:spPr>
          <a:xfrm>
            <a:off x="2755427" y="2311380"/>
            <a:ext cx="3600400" cy="31824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2" name="Rechteck 431"/>
          <p:cNvSpPr/>
          <p:nvPr/>
        </p:nvSpPr>
        <p:spPr>
          <a:xfrm>
            <a:off x="4583318" y="2441882"/>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452" name="Rechteck 451"/>
          <p:cNvSpPr/>
          <p:nvPr/>
        </p:nvSpPr>
        <p:spPr>
          <a:xfrm>
            <a:off x="5560495" y="347761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453" name="Gerade Verbindung 452"/>
          <p:cNvCxnSpPr>
            <a:stCxn id="452" idx="1"/>
          </p:cNvCxnSpPr>
          <p:nvPr/>
        </p:nvCxnSpPr>
        <p:spPr>
          <a:xfrm flipH="1">
            <a:off x="5347714" y="369363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Gerade Verbindung mit Pfeil 453"/>
          <p:cNvCxnSpPr>
            <a:stCxn id="452" idx="3"/>
          </p:cNvCxnSpPr>
          <p:nvPr/>
        </p:nvCxnSpPr>
        <p:spPr>
          <a:xfrm>
            <a:off x="6291541" y="369363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Gerade Verbindung mit Pfeil 454"/>
          <p:cNvCxnSpPr>
            <a:stCxn id="432" idx="2"/>
            <a:endCxn id="457" idx="0"/>
          </p:cNvCxnSpPr>
          <p:nvPr/>
        </p:nvCxnSpPr>
        <p:spPr>
          <a:xfrm>
            <a:off x="4983160" y="2657906"/>
            <a:ext cx="5054" cy="1947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2639102" y="2852606"/>
            <a:ext cx="1954324" cy="1063856"/>
            <a:chOff x="2639102" y="3164034"/>
            <a:chExt cx="1954324" cy="1063856"/>
          </a:xfrm>
        </p:grpSpPr>
        <p:sp>
          <p:nvSpPr>
            <p:cNvPr id="433" name="Rechteck 432"/>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1</a:t>
              </a:r>
              <a:endParaRPr lang="de-DE" sz="1000" dirty="0">
                <a:solidFill>
                  <a:srgbClr val="000000"/>
                </a:solidFill>
              </a:endParaRPr>
            </a:p>
          </p:txBody>
        </p:sp>
        <p:sp>
          <p:nvSpPr>
            <p:cNvPr id="434" name="Trapezoid 433"/>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5" name="Rechteck 434"/>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6" name="Rechteck 435"/>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7" name="Rechteck 436"/>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8" name="Rechteck 437"/>
            <p:cNvSpPr/>
            <p:nvPr/>
          </p:nvSpPr>
          <p:spPr>
            <a:xfrm>
              <a:off x="3777733" y="3288376"/>
              <a:ext cx="116112" cy="23222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solidFill>
                  <a:srgbClr val="000000"/>
                </a:solidFill>
              </a:endParaRPr>
            </a:p>
          </p:txBody>
        </p:sp>
        <p:sp>
          <p:nvSpPr>
            <p:cNvPr id="439" name="Rechteck 438"/>
            <p:cNvSpPr/>
            <p:nvPr/>
          </p:nvSpPr>
          <p:spPr>
            <a:xfrm>
              <a:off x="3893845" y="3288376"/>
              <a:ext cx="116112" cy="23222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solidFill>
                  <a:srgbClr val="000000"/>
                </a:solidFill>
              </a:endParaRPr>
            </a:p>
          </p:txBody>
        </p:sp>
        <p:sp>
          <p:nvSpPr>
            <p:cNvPr id="440" name="Rechteck 439"/>
            <p:cNvSpPr/>
            <p:nvPr/>
          </p:nvSpPr>
          <p:spPr>
            <a:xfrm>
              <a:off x="4009957" y="3288376"/>
              <a:ext cx="116112" cy="23222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solidFill>
                  <a:srgbClr val="000000"/>
                </a:solidFill>
              </a:endParaRPr>
            </a:p>
          </p:txBody>
        </p:sp>
        <p:sp>
          <p:nvSpPr>
            <p:cNvPr id="441" name="Rechteck 440"/>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2" name="Rechteck 441"/>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3" name="Rechteck 442"/>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chemeClr val="bg1"/>
                  </a:solidFill>
                </a:rPr>
                <a:t>1</a:t>
              </a:r>
              <a:endParaRPr lang="de-DE" sz="1050" b="1" dirty="0">
                <a:solidFill>
                  <a:schemeClr val="bg1"/>
                </a:solidFill>
              </a:endParaRPr>
            </a:p>
          </p:txBody>
        </p:sp>
        <p:sp>
          <p:nvSpPr>
            <p:cNvPr id="444" name="Rechteck 443"/>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chemeClr val="bg1"/>
                  </a:solidFill>
                </a:rPr>
                <a:t>1</a:t>
              </a:r>
              <a:endParaRPr lang="de-DE" b="1" dirty="0">
                <a:solidFill>
                  <a:schemeClr val="bg1"/>
                </a:solidFill>
              </a:endParaRPr>
            </a:p>
          </p:txBody>
        </p:sp>
        <p:sp>
          <p:nvSpPr>
            <p:cNvPr id="445" name="Rechteck 444"/>
            <p:cNvSpPr/>
            <p:nvPr/>
          </p:nvSpPr>
          <p:spPr>
            <a:xfrm>
              <a:off x="3893845"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2</a:t>
              </a:r>
              <a:endParaRPr lang="de-DE" sz="1050" b="1" dirty="0">
                <a:solidFill>
                  <a:srgbClr val="FFFFFF"/>
                </a:solidFill>
              </a:endParaRPr>
            </a:p>
          </p:txBody>
        </p:sp>
        <p:sp>
          <p:nvSpPr>
            <p:cNvPr id="446" name="Rechteck 445"/>
            <p:cNvSpPr/>
            <p:nvPr/>
          </p:nvSpPr>
          <p:spPr>
            <a:xfrm>
              <a:off x="4009957"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2</a:t>
              </a:r>
              <a:endParaRPr lang="de-DE" sz="1050" b="1" dirty="0">
                <a:solidFill>
                  <a:srgbClr val="FFFFFF"/>
                </a:solidFill>
              </a:endParaRPr>
            </a:p>
          </p:txBody>
        </p:sp>
        <p:sp>
          <p:nvSpPr>
            <p:cNvPr id="447" name="Textfeld 446"/>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448" name="Textfeld 447"/>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449" name="Gerade Verbindung 448"/>
            <p:cNvCxnSpPr>
              <a:stCxn id="434"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Gerade Verbindung 449"/>
            <p:cNvCxnSpPr>
              <a:stCxn id="435"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Gerade Verbindung 450"/>
            <p:cNvCxnSpPr>
              <a:stCxn id="441"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Gerade Verbindung mit Pfeil 455"/>
            <p:cNvCxnSpPr>
              <a:stCxn id="433" idx="3"/>
            </p:cNvCxnSpPr>
            <p:nvPr/>
          </p:nvCxnSpPr>
          <p:spPr>
            <a:xfrm>
              <a:off x="4367294" y="3695962"/>
              <a:ext cx="22613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66" name="Rechteck 465"/>
          <p:cNvSpPr/>
          <p:nvPr/>
        </p:nvSpPr>
        <p:spPr>
          <a:xfrm>
            <a:off x="3287174" y="237835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a:solidFill>
                  <a:srgbClr val="000000"/>
                </a:solidFill>
              </a:rPr>
              <a:t>norm</a:t>
            </a:r>
          </a:p>
        </p:txBody>
      </p:sp>
      <p:cxnSp>
        <p:nvCxnSpPr>
          <p:cNvPr id="468" name="Gerade Verbindung mit Pfeil 467"/>
          <p:cNvCxnSpPr>
            <a:stCxn id="466" idx="3"/>
            <a:endCxn id="432" idx="1"/>
          </p:cNvCxnSpPr>
          <p:nvPr/>
        </p:nvCxnSpPr>
        <p:spPr>
          <a:xfrm>
            <a:off x="3925715" y="2549894"/>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9" name="Gerade Verbindung mit Pfeil 468"/>
          <p:cNvCxnSpPr>
            <a:stCxn id="433" idx="0"/>
            <a:endCxn id="466" idx="2"/>
          </p:cNvCxnSpPr>
          <p:nvPr/>
        </p:nvCxnSpPr>
        <p:spPr>
          <a:xfrm flipV="1">
            <a:off x="3603106" y="2721437"/>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US" dirty="0" smtClean="0"/>
              <a:t>Worst-case Multiple Activation Processing Time</a:t>
            </a:r>
            <a:endParaRPr lang="en-US" dirty="0"/>
          </a:p>
        </p:txBody>
      </p:sp>
      <p:grpSp>
        <p:nvGrpSpPr>
          <p:cNvPr id="46" name="Gruppieren 45"/>
          <p:cNvGrpSpPr/>
          <p:nvPr/>
        </p:nvGrpSpPr>
        <p:grpSpPr>
          <a:xfrm>
            <a:off x="2639102" y="4269700"/>
            <a:ext cx="1954324" cy="1063856"/>
            <a:chOff x="2639102" y="3164034"/>
            <a:chExt cx="1954324" cy="1063856"/>
          </a:xfrm>
        </p:grpSpPr>
        <p:sp>
          <p:nvSpPr>
            <p:cNvPr id="47" name="Rechteck 46"/>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n</a:t>
              </a:r>
              <a:endParaRPr lang="de-DE" sz="1000" dirty="0">
                <a:solidFill>
                  <a:srgbClr val="000000"/>
                </a:solidFill>
              </a:endParaRPr>
            </a:p>
          </p:txBody>
        </p:sp>
        <p:sp>
          <p:nvSpPr>
            <p:cNvPr id="48" name="Trapezoid 47"/>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9" name="Rechteck 48"/>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0" name="Rechteck 49"/>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1" name="Rechteck 50"/>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 name="Rechteck 51"/>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 name="Rechteck 52"/>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4" name="Rechteck 53"/>
            <p:cNvSpPr/>
            <p:nvPr/>
          </p:nvSpPr>
          <p:spPr>
            <a:xfrm>
              <a:off x="4009957"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5" name="Rechteck 54"/>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6" name="Rechteck 55"/>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 name="Rechteck 56"/>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 name="Rechteck 57"/>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9" name="Rechteck 58"/>
            <p:cNvSpPr/>
            <p:nvPr/>
          </p:nvSpPr>
          <p:spPr>
            <a:xfrm>
              <a:off x="3893845"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0" name="Rechteck 59"/>
            <p:cNvSpPr/>
            <p:nvPr/>
          </p:nvSpPr>
          <p:spPr>
            <a:xfrm>
              <a:off x="4009957"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1" name="Textfeld 60"/>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62" name="Textfeld 61"/>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63" name="Gerade Verbindung 62"/>
            <p:cNvCxnSpPr>
              <a:stCxn id="48"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63"/>
            <p:cNvCxnSpPr>
              <a:stCxn id="49"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Gerade Verbindung 64"/>
            <p:cNvCxnSpPr>
              <a:stCxn id="55"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47" idx="3"/>
            </p:cNvCxnSpPr>
            <p:nvPr/>
          </p:nvCxnSpPr>
          <p:spPr>
            <a:xfrm>
              <a:off x="4367294" y="3695962"/>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1" name="Rechteck 140"/>
          <p:cNvSpPr/>
          <p:nvPr/>
        </p:nvSpPr>
        <p:spPr>
          <a:xfrm>
            <a:off x="5574468" y="419769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a:t>
            </a:r>
            <a:r>
              <a:rPr lang="de-DE" sz="1000" dirty="0" smtClean="0">
                <a:solidFill>
                  <a:srgbClr val="000000"/>
                </a:solidFill>
              </a:rPr>
              <a:t>n</a:t>
            </a:r>
            <a:endParaRPr lang="de-DE" sz="1000" dirty="0">
              <a:solidFill>
                <a:srgbClr val="000000"/>
              </a:solidFill>
            </a:endParaRPr>
          </a:p>
        </p:txBody>
      </p:sp>
      <p:cxnSp>
        <p:nvCxnSpPr>
          <p:cNvPr id="142" name="Gerade Verbindung 141"/>
          <p:cNvCxnSpPr>
            <a:stCxn id="141" idx="1"/>
          </p:cNvCxnSpPr>
          <p:nvPr/>
        </p:nvCxnSpPr>
        <p:spPr>
          <a:xfrm flipH="1">
            <a:off x="5361687" y="441371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Gerade Verbindung mit Pfeil 142"/>
          <p:cNvCxnSpPr>
            <a:stCxn id="141" idx="3"/>
          </p:cNvCxnSpPr>
          <p:nvPr/>
        </p:nvCxnSpPr>
        <p:spPr>
          <a:xfrm>
            <a:off x="6305514" y="441371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8" name="Gruppieren 517"/>
          <p:cNvGrpSpPr/>
          <p:nvPr/>
        </p:nvGrpSpPr>
        <p:grpSpPr>
          <a:xfrm>
            <a:off x="4593426" y="2852606"/>
            <a:ext cx="789575" cy="2480949"/>
            <a:chOff x="2593576" y="-1395865"/>
            <a:chExt cx="916465" cy="1063856"/>
          </a:xfrm>
        </p:grpSpPr>
        <p:sp>
          <p:nvSpPr>
            <p:cNvPr id="457" name="Rechteck 456"/>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458" name="Gruppieren 457"/>
            <p:cNvGrpSpPr/>
            <p:nvPr/>
          </p:nvGrpSpPr>
          <p:grpSpPr>
            <a:xfrm>
              <a:off x="2720467" y="-1274698"/>
              <a:ext cx="662684" cy="821522"/>
              <a:chOff x="2798911" y="2600908"/>
              <a:chExt cx="728953" cy="2200450"/>
            </a:xfrm>
          </p:grpSpPr>
          <p:cxnSp>
            <p:nvCxnSpPr>
              <p:cNvPr id="459" name="Gerade Verbindung 458"/>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0" name="Gerade Verbindung 459"/>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1" name="Gerade Verbindung 460"/>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62" name="Gruppieren 461"/>
            <p:cNvGrpSpPr/>
            <p:nvPr/>
          </p:nvGrpSpPr>
          <p:grpSpPr>
            <a:xfrm flipH="1">
              <a:off x="2720467" y="-1274698"/>
              <a:ext cx="662684" cy="821522"/>
              <a:chOff x="2798911" y="2600908"/>
              <a:chExt cx="728953" cy="2200450"/>
            </a:xfrm>
          </p:grpSpPr>
          <p:cxnSp>
            <p:nvCxnSpPr>
              <p:cNvPr id="463" name="Gerade Verbindung 462"/>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4" name="Gerade Verbindung 463"/>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5" name="Gerade Verbindung 464"/>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6" name="Textfeld 5"/>
          <p:cNvSpPr txBox="1"/>
          <p:nvPr/>
        </p:nvSpPr>
        <p:spPr>
          <a:xfrm rot="16200000">
            <a:off x="3404744" y="3893025"/>
            <a:ext cx="441146" cy="400110"/>
          </a:xfrm>
          <a:prstGeom prst="rect">
            <a:avLst/>
          </a:prstGeom>
          <a:noFill/>
        </p:spPr>
        <p:txBody>
          <a:bodyPr wrap="none" rtlCol="0">
            <a:spAutoFit/>
          </a:bodyPr>
          <a:lstStyle/>
          <a:p>
            <a:r>
              <a:rPr lang="en-US" sz="2000" b="1" dirty="0" smtClean="0"/>
              <a:t>…</a:t>
            </a:r>
            <a:endParaRPr lang="en-US" sz="2000" b="1" dirty="0"/>
          </a:p>
        </p:txBody>
      </p:sp>
      <p:sp>
        <p:nvSpPr>
          <p:cNvPr id="145" name="Textfeld 144"/>
          <p:cNvSpPr txBox="1"/>
          <p:nvPr/>
        </p:nvSpPr>
        <p:spPr>
          <a:xfrm rot="16200000">
            <a:off x="5705444" y="3849072"/>
            <a:ext cx="441146" cy="400110"/>
          </a:xfrm>
          <a:prstGeom prst="rect">
            <a:avLst/>
          </a:prstGeom>
          <a:noFill/>
        </p:spPr>
        <p:txBody>
          <a:bodyPr wrap="none" rtlCol="0">
            <a:spAutoFit/>
          </a:bodyPr>
          <a:lstStyle/>
          <a:p>
            <a:r>
              <a:rPr lang="en-US" sz="2000" b="1" dirty="0" smtClean="0"/>
              <a:t>…</a:t>
            </a:r>
            <a:endParaRPr lang="en-US" sz="2000" b="1" dirty="0"/>
          </a:p>
        </p:txBody>
      </p:sp>
      <p:sp>
        <p:nvSpPr>
          <p:cNvPr id="149" name="Rechteck 148"/>
          <p:cNvSpPr/>
          <p:nvPr/>
        </p:nvSpPr>
        <p:spPr>
          <a:xfrm>
            <a:off x="2458695" y="1438965"/>
            <a:ext cx="2053828" cy="382774"/>
          </a:xfrm>
          <a:prstGeom prst="rect">
            <a:avLst/>
          </a:prstGeom>
          <a:gradFill>
            <a:gsLst>
              <a:gs pos="0">
                <a:schemeClr val="accent4">
                  <a:lumMod val="60000"/>
                  <a:lumOff val="40000"/>
                </a:schemeClr>
              </a:gs>
              <a:gs pos="50000">
                <a:schemeClr val="accent4">
                  <a:lumMod val="40000"/>
                  <a:lumOff val="60000"/>
                </a:schemeClr>
              </a:gs>
              <a:gs pos="100000">
                <a:schemeClr val="accent4">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sp>
        <p:nvSpPr>
          <p:cNvPr id="150" name="Rechteck 149"/>
          <p:cNvSpPr/>
          <p:nvPr/>
        </p:nvSpPr>
        <p:spPr>
          <a:xfrm>
            <a:off x="1718026" y="1479889"/>
            <a:ext cx="549717" cy="296814"/>
          </a:xfrm>
          <a:prstGeom prst="rect">
            <a:avLst/>
          </a:prstGeom>
          <a:gradFill>
            <a:gsLst>
              <a:gs pos="0">
                <a:schemeClr val="accent1">
                  <a:lumMod val="60000"/>
                  <a:lumOff val="40000"/>
                </a:schemeClr>
              </a:gs>
              <a:gs pos="50000">
                <a:schemeClr val="accent1">
                  <a:lumMod val="40000"/>
                  <a:lumOff val="60000"/>
                </a:schemeClr>
              </a:gs>
              <a:gs pos="100000">
                <a:schemeClr val="accent1">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mc:AlternateContent xmlns:mc="http://schemas.openxmlformats.org/markup-compatibility/2006" xmlns:a14="http://schemas.microsoft.com/office/drawing/2010/main">
        <mc:Choice Requires="a14">
          <p:sp>
            <p:nvSpPr>
              <p:cNvPr id="151" name="Rechteck 150"/>
              <p:cNvSpPr/>
              <p:nvPr/>
            </p:nvSpPr>
            <p:spPr>
              <a:xfrm>
                <a:off x="539552" y="1412776"/>
                <a:ext cx="8496944" cy="388055"/>
              </a:xfrm>
              <a:prstGeom prst="rect">
                <a:avLst/>
              </a:prstGeom>
            </p:spPr>
            <p:txBody>
              <a:bodyPr wrap="square">
                <a:spAutoFit/>
              </a:bodyPr>
              <a:lstStyle/>
              <a:p>
                <a14:m>
                  <m:oMath xmlns:m="http://schemas.openxmlformats.org/officeDocument/2006/math">
                    <m:sSubSup>
                      <m:sSubSupPr>
                        <m:ctrlPr>
                          <a:rPr lang="de-DE" sz="1600" b="1" i="1" smtClean="0">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m:t>
                        </m:r>
                      </m:sup>
                    </m:sSubSup>
                    <m:d>
                      <m:dPr>
                        <m:ctrlPr>
                          <a:rPr lang="de-DE" sz="1600" b="1" i="1">
                            <a:latin typeface="Cambria Math"/>
                          </a:rPr>
                        </m:ctrlPr>
                      </m:dPr>
                      <m:e>
                        <m:r>
                          <a:rPr lang="de-DE" sz="1600" b="1" i="1">
                            <a:latin typeface="Cambria Math"/>
                          </a:rPr>
                          <m:t>𝒒</m:t>
                        </m:r>
                        <m:r>
                          <a:rPr lang="de-DE" sz="1600" b="1" i="1">
                            <a:latin typeface="Cambria Math"/>
                          </a:rPr>
                          <m:t>,</m:t>
                        </m:r>
                        <m:sSubSup>
                          <m:sSubSupPr>
                            <m:ctrlPr>
                              <a:rPr lang="de-DE" sz="1600" b="1" i="1">
                                <a:latin typeface="Cambria Math"/>
                              </a:rPr>
                            </m:ctrlPr>
                          </m:sSubSupPr>
                          <m:e>
                            <m:r>
                              <a:rPr lang="de-DE" sz="1600" b="1" i="1">
                                <a:latin typeface="Cambria Math"/>
                              </a:rPr>
                              <m:t>𝒂</m:t>
                            </m:r>
                          </m:e>
                          <m:sub>
                            <m:r>
                              <a:rPr lang="de-DE" sz="1600" b="1" i="1">
                                <a:latin typeface="Cambria Math"/>
                              </a:rPr>
                              <m:t>𝒊</m:t>
                            </m:r>
                          </m:sub>
                          <m:sup>
                            <m:r>
                              <a:rPr lang="de-DE" sz="1600" b="1" i="1">
                                <a:latin typeface="Cambria Math"/>
                              </a:rPr>
                              <m:t>𝒒</m:t>
                            </m:r>
                          </m:sup>
                        </m:sSubSup>
                      </m:e>
                    </m:d>
                    <m:r>
                      <a:rPr lang="de-DE" sz="1600" b="1" i="0" smtClean="0">
                        <a:latin typeface="Cambria Math"/>
                      </a:rPr>
                      <m:t>≤</m:t>
                    </m:r>
                    <m:r>
                      <a:rPr lang="de-DE" sz="1600" b="1">
                        <a:latin typeface="Cambria Math"/>
                      </a:rPr>
                      <m:t>𝐪</m:t>
                    </m:r>
                    <m:r>
                      <a:rPr lang="de-DE" sz="1600" b="1">
                        <a:latin typeface="Cambria Math"/>
                      </a:rPr>
                      <m:t>∗</m:t>
                    </m:r>
                    <m:r>
                      <a:rPr lang="de-DE" sz="1600" b="1">
                        <a:latin typeface="Cambria Math"/>
                      </a:rPr>
                      <m:t>𝐂</m:t>
                    </m:r>
                    <m:r>
                      <a:rPr lang="de-DE" sz="1600" b="1" i="0" smtClean="0">
                        <a:latin typeface="Cambria Math"/>
                      </a:rPr>
                      <m:t> </m:t>
                    </m:r>
                    <m:r>
                      <a:rPr lang="de-DE" sz="1600" b="1">
                        <a:latin typeface="Cambria Math"/>
                      </a:rPr>
                      <m:t>+</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𝒐𝒖𝒕</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𝑪</m:t>
                        </m:r>
                        <m:r>
                          <a:rPr lang="de-DE" sz="1600" b="1" i="1">
                            <a:latin typeface="Cambria Math"/>
                          </a:rPr>
                          <m:t>,</m:t>
                        </m:r>
                        <m:r>
                          <a:rPr lang="de-DE" sz="1600" b="1" i="1">
                            <a:latin typeface="Cambria Math"/>
                          </a:rPr>
                          <m:t>𝒒</m:t>
                        </m:r>
                      </m:e>
                    </m:d>
                  </m:oMath>
                </a14:m>
                <a:r>
                  <a:rPr lang="de-DE" sz="1600" b="1" i="1" dirty="0" smtClean="0">
                    <a:latin typeface="Cambria Math"/>
                  </a:rPr>
                  <a:t> </a:t>
                </a:r>
                <a14:m>
                  <m:oMath xmlns:m="http://schemas.openxmlformats.org/officeDocument/2006/math">
                    <m:r>
                      <a:rPr lang="de-DE" sz="1600" b="1" i="1">
                        <a:latin typeface="Cambria Math"/>
                      </a:rPr>
                      <m:t>+</m:t>
                    </m:r>
                    <m:r>
                      <a:rPr lang="de-DE" sz="1600" b="1" i="1" smtClean="0">
                        <a:latin typeface="Cambria Math"/>
                      </a:rPr>
                      <m:t> </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smtClean="0">
                            <a:latin typeface="Cambria Math"/>
                          </a:rPr>
                          <m:t>𝒊𝒏</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𝒒</m:t>
                        </m:r>
                        <m:r>
                          <a:rPr lang="de-DE" sz="1600" b="1"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smtClean="0">
                        <a:latin typeface="Cambria Math"/>
                      </a:rPr>
                      <m:t> </m:t>
                    </m:r>
                    <m:r>
                      <a:rPr lang="de-DE" sz="1600" b="1" i="1">
                        <a:latin typeface="Cambria Math"/>
                      </a:rPr>
                      <m:t>+</m:t>
                    </m:r>
                    <m:sSubSup>
                      <m:sSubSupPr>
                        <m:ctrlPr>
                          <a:rPr lang="de-DE" sz="1600" b="1" i="1" smtClean="0">
                            <a:solidFill>
                              <a:srgbClr val="C00000"/>
                            </a:solidFill>
                            <a:latin typeface="Cambria Math"/>
                          </a:rPr>
                        </m:ctrlPr>
                      </m:sSubSupPr>
                      <m:e>
                        <m:r>
                          <a:rPr lang="de-DE" sz="1600" b="1" i="1">
                            <a:solidFill>
                              <a:srgbClr val="C00000"/>
                            </a:solidFill>
                            <a:latin typeface="Cambria Math"/>
                          </a:rPr>
                          <m:t>𝑩</m:t>
                        </m:r>
                      </m:e>
                      <m:sub>
                        <m:r>
                          <a:rPr lang="de-DE" sz="1600" b="1" i="1" smtClean="0">
                            <a:solidFill>
                              <a:srgbClr val="C00000"/>
                            </a:solidFill>
                            <a:latin typeface="Cambria Math"/>
                          </a:rPr>
                          <m:t>𝒊</m:t>
                        </m:r>
                        <m:r>
                          <a:rPr lang="de-DE" sz="1600" b="1" i="1" smtClean="0">
                            <a:solidFill>
                              <a:srgbClr val="C00000"/>
                            </a:solidFill>
                            <a:latin typeface="Cambria Math"/>
                          </a:rPr>
                          <m:t>,</m:t>
                        </m:r>
                        <m:r>
                          <a:rPr lang="de-DE" sz="1600" b="1" i="1" smtClean="0">
                            <a:solidFill>
                              <a:srgbClr val="C00000"/>
                            </a:solidFill>
                            <a:latin typeface="Cambria Math"/>
                          </a:rPr>
                          <m:t>𝒒</m:t>
                        </m:r>
                      </m:sub>
                      <m:sup>
                        <m:r>
                          <a:rPr lang="de-DE" sz="1600" b="1" i="1" smtClean="0">
                            <a:solidFill>
                              <a:srgbClr val="C00000"/>
                            </a:solidFill>
                            <a:latin typeface="Cambria Math"/>
                          </a:rPr>
                          <m:t>𝑳𝑷</m:t>
                        </m:r>
                      </m:sup>
                    </m:sSubSup>
                    <m:r>
                      <a:rPr lang="de-DE" sz="1600" b="1"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𝑩</m:t>
                        </m:r>
                      </m:e>
                      <m:sub>
                        <m:r>
                          <a:rPr lang="de-DE" sz="1600" i="1">
                            <a:solidFill>
                              <a:srgbClr val="C00000"/>
                            </a:solidFill>
                            <a:latin typeface="Cambria Math"/>
                          </a:rPr>
                          <m:t>𝒊</m:t>
                        </m:r>
                      </m:sub>
                      <m:sup>
                        <m:r>
                          <a:rPr lang="de-DE" sz="1600" i="1">
                            <a:solidFill>
                              <a:srgbClr val="C00000"/>
                            </a:solidFill>
                            <a:latin typeface="Cambria Math"/>
                          </a:rPr>
                          <m:t>+</m:t>
                        </m:r>
                      </m:sup>
                    </m:sSubSup>
                    <m:d>
                      <m:dPr>
                        <m:ctrlPr>
                          <a:rPr lang="de-DE" sz="1600" i="1">
                            <a:solidFill>
                              <a:srgbClr val="C00000"/>
                            </a:solidFill>
                            <a:latin typeface="Cambria Math"/>
                          </a:rPr>
                        </m:ctrlPr>
                      </m:dPr>
                      <m:e>
                        <m:r>
                          <a:rPr lang="de-DE" sz="1600" i="1">
                            <a:solidFill>
                              <a:srgbClr val="C00000"/>
                            </a:solidFill>
                            <a:latin typeface="Cambria Math"/>
                          </a:rPr>
                          <m:t>𝒒</m:t>
                        </m:r>
                        <m:r>
                          <a:rPr lang="de-DE" sz="1600"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𝒂</m:t>
                            </m:r>
                          </m:e>
                          <m:sub>
                            <m:r>
                              <a:rPr lang="de-DE" sz="1600" i="1">
                                <a:solidFill>
                                  <a:srgbClr val="C00000"/>
                                </a:solidFill>
                                <a:latin typeface="Cambria Math"/>
                              </a:rPr>
                              <m:t>𝒊</m:t>
                            </m:r>
                          </m:sub>
                          <m:sup>
                            <m:r>
                              <a:rPr lang="de-DE" sz="1600" i="1">
                                <a:solidFill>
                                  <a:srgbClr val="C00000"/>
                                </a:solidFill>
                                <a:latin typeface="Cambria Math"/>
                              </a:rPr>
                              <m:t>𝒒</m:t>
                            </m:r>
                          </m:sup>
                        </m:sSubSup>
                      </m:e>
                    </m:d>
                    <m:r>
                      <a:rPr lang="de-DE" sz="1600" b="1" i="1">
                        <a:solidFill>
                          <a:srgbClr val="C00000"/>
                        </a:solidFill>
                        <a:latin typeface="Cambria Math"/>
                      </a:rPr>
                      <m:t>−</m:t>
                    </m:r>
                    <m:r>
                      <a:rPr lang="de-DE" sz="1600" b="1" i="1">
                        <a:solidFill>
                          <a:srgbClr val="C00000"/>
                        </a:solidFill>
                        <a:latin typeface="Cambria Math"/>
                      </a:rPr>
                      <m:t>𝑪</m:t>
                    </m:r>
                    <m:r>
                      <a:rPr lang="de-DE" sz="1600" b="1" i="1">
                        <a:solidFill>
                          <a:srgbClr val="C00000"/>
                        </a:solidFill>
                        <a:latin typeface="Cambria Math"/>
                      </a:rPr>
                      <m:t>)</m:t>
                    </m:r>
                  </m:oMath>
                </a14:m>
                <a:endParaRPr lang="de-DE" sz="1600" b="1" dirty="0"/>
              </a:p>
            </p:txBody>
          </p:sp>
        </mc:Choice>
        <mc:Fallback xmlns="">
          <p:sp>
            <p:nvSpPr>
              <p:cNvPr id="151" name="Rechteck 150"/>
              <p:cNvSpPr>
                <a:spLocks noRot="1" noChangeAspect="1" noMove="1" noResize="1" noEditPoints="1" noAdjustHandles="1" noChangeArrowheads="1" noChangeShapeType="1" noTextEdit="1"/>
              </p:cNvSpPr>
              <p:nvPr/>
            </p:nvSpPr>
            <p:spPr>
              <a:xfrm>
                <a:off x="539552" y="1412776"/>
                <a:ext cx="8496944" cy="388055"/>
              </a:xfrm>
              <a:prstGeom prst="rect">
                <a:avLst/>
              </a:prstGeom>
              <a:blipFill rotWithShape="1">
                <a:blip r:embed="rId2"/>
                <a:stretch>
                  <a:fillRect b="-3175"/>
                </a:stretch>
              </a:blipFill>
            </p:spPr>
            <p:txBody>
              <a:bodyPr/>
              <a:lstStyle/>
              <a:p>
                <a:r>
                  <a:rPr lang="en-US">
                    <a:noFill/>
                  </a:rPr>
                  <a:t> </a:t>
                </a:r>
              </a:p>
            </p:txBody>
          </p:sp>
        </mc:Fallback>
      </mc:AlternateContent>
      <p:cxnSp>
        <p:nvCxnSpPr>
          <p:cNvPr id="152" name="Gerade Verbindung 151"/>
          <p:cNvCxnSpPr/>
          <p:nvPr/>
        </p:nvCxnSpPr>
        <p:spPr>
          <a:xfrm>
            <a:off x="4138916" y="3568347"/>
            <a:ext cx="454510"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3" name="Gerade Verbindung 152"/>
          <p:cNvCxnSpPr/>
          <p:nvPr/>
        </p:nvCxnSpPr>
        <p:spPr>
          <a:xfrm>
            <a:off x="4520874" y="3568348"/>
            <a:ext cx="840813" cy="220692"/>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4" name="Gerade Verbindung 153"/>
          <p:cNvCxnSpPr/>
          <p:nvPr/>
        </p:nvCxnSpPr>
        <p:spPr>
          <a:xfrm>
            <a:off x="5396659" y="3789040"/>
            <a:ext cx="399477" cy="0"/>
          </a:xfrm>
          <a:prstGeom prst="line">
            <a:avLst/>
          </a:prstGeom>
          <a:ln w="38100">
            <a:solidFill>
              <a:schemeClr val="accent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6" name="Ellipse 165"/>
          <p:cNvSpPr/>
          <p:nvPr/>
        </p:nvSpPr>
        <p:spPr>
          <a:xfrm>
            <a:off x="3721468" y="2755256"/>
            <a:ext cx="533048" cy="1215829"/>
          </a:xfrm>
          <a:prstGeom prst="ellipse">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7" name="Rechteck 166"/>
          <p:cNvSpPr/>
          <p:nvPr/>
        </p:nvSpPr>
        <p:spPr>
          <a:xfrm>
            <a:off x="4155286" y="5579948"/>
            <a:ext cx="4737194" cy="369332"/>
          </a:xfrm>
          <a:prstGeom prst="rect">
            <a:avLst/>
          </a:prstGeom>
        </p:spPr>
        <p:txBody>
          <a:bodyPr wrap="none">
            <a:spAutoFit/>
          </a:bodyPr>
          <a:lstStyle/>
          <a:p>
            <a:pPr algn="r"/>
            <a:r>
              <a:rPr lang="en-US" i="1" dirty="0"/>
              <a:t>For </a:t>
            </a:r>
            <a:r>
              <a:rPr lang="en-US" i="1" dirty="0" smtClean="0"/>
              <a:t>details and equations </a:t>
            </a:r>
            <a:r>
              <a:rPr lang="en-US" i="1" dirty="0"/>
              <a:t>look into</a:t>
            </a:r>
            <a:r>
              <a:rPr lang="en-US" i="1" dirty="0">
                <a:solidFill>
                  <a:schemeClr val="accent6"/>
                </a:solidFill>
              </a:rPr>
              <a:t> </a:t>
            </a:r>
            <a:r>
              <a:rPr lang="en-US" i="1" dirty="0"/>
              <a:t>the paper</a:t>
            </a:r>
          </a:p>
        </p:txBody>
      </p:sp>
      <mc:AlternateContent xmlns:mc="http://schemas.openxmlformats.org/markup-compatibility/2006" xmlns:a14="http://schemas.microsoft.com/office/drawing/2010/main">
        <mc:Choice Requires="a14">
          <p:sp>
            <p:nvSpPr>
              <p:cNvPr id="168" name="Rechteck 167"/>
              <p:cNvSpPr/>
              <p:nvPr/>
            </p:nvSpPr>
            <p:spPr>
              <a:xfrm>
                <a:off x="350317" y="5178381"/>
                <a:ext cx="2554809" cy="764120"/>
              </a:xfrm>
              <a:prstGeom prst="rect">
                <a:avLst/>
              </a:prstGeom>
            </p:spPr>
            <p:txBody>
              <a:bodyPr wrap="square">
                <a:spAutoFit/>
              </a:bodyPr>
              <a:lstStyle/>
              <a:p>
                <a14:m>
                  <m:oMath xmlns:m="http://schemas.openxmlformats.org/officeDocument/2006/math">
                    <m:r>
                      <a:rPr lang="de-DE" sz="1400" b="0" i="1" smtClean="0">
                        <a:latin typeface="Cambria Math"/>
                      </a:rPr>
                      <m:t>𝑞</m:t>
                    </m:r>
                    <m:r>
                      <a:rPr lang="de-DE" sz="1400" b="0" i="0" smtClean="0">
                        <a:latin typeface="Cambria Math"/>
                      </a:rPr>
                      <m:t> </m:t>
                    </m:r>
                  </m:oMath>
                </a14:m>
                <a:r>
                  <a:rPr lang="en-US" sz="1400" dirty="0" smtClean="0"/>
                  <a:t>: number of flits</a:t>
                </a:r>
                <a:endParaRPr lang="de-DE" sz="1400" dirty="0"/>
              </a:p>
              <a:p>
                <a14:m>
                  <m:oMath xmlns:m="http://schemas.openxmlformats.org/officeDocument/2006/math">
                    <m:sSubSup>
                      <m:sSubSupPr>
                        <m:ctrlPr>
                          <a:rPr lang="de-DE" sz="1400" i="1">
                            <a:latin typeface="Cambria Math"/>
                          </a:rPr>
                        </m:ctrlPr>
                      </m:sSubSupPr>
                      <m:e>
                        <m:r>
                          <a:rPr lang="de-DE" sz="1400" b="0" i="1">
                            <a:latin typeface="Cambria Math"/>
                          </a:rPr>
                          <m:t>𝑎</m:t>
                        </m:r>
                      </m:e>
                      <m:sub>
                        <m:r>
                          <a:rPr lang="de-DE" sz="1400" b="0" i="1">
                            <a:latin typeface="Cambria Math"/>
                          </a:rPr>
                          <m:t>𝑖</m:t>
                        </m:r>
                      </m:sub>
                      <m:sup>
                        <m:r>
                          <a:rPr lang="de-DE" sz="1400" b="0" i="1">
                            <a:latin typeface="Cambria Math"/>
                          </a:rPr>
                          <m:t>𝑞</m:t>
                        </m:r>
                      </m:sup>
                    </m:sSubSup>
                  </m:oMath>
                </a14:m>
                <a:r>
                  <a:rPr lang="en-US" sz="1400" dirty="0" smtClean="0"/>
                  <a:t> : arrival time of event q</a:t>
                </a:r>
                <a:endParaRPr lang="de-DE" sz="1400" dirty="0" smtClean="0">
                  <a:latin typeface="Cambria Math"/>
                </a:endParaRPr>
              </a:p>
              <a:p>
                <a:r>
                  <a:rPr lang="de-DE" sz="1400" dirty="0" smtClean="0">
                    <a:latin typeface="Cambria Math"/>
                  </a:rPr>
                  <a:t>C </a:t>
                </a:r>
                <a:r>
                  <a:rPr lang="en-US" sz="1400" dirty="0" smtClean="0"/>
                  <a:t>: single flit transmission time</a:t>
                </a:r>
                <a:endParaRPr lang="de-DE" sz="1400" dirty="0"/>
              </a:p>
            </p:txBody>
          </p:sp>
        </mc:Choice>
        <mc:Fallback xmlns="">
          <p:sp>
            <p:nvSpPr>
              <p:cNvPr id="168" name="Rechteck 167"/>
              <p:cNvSpPr>
                <a:spLocks noRot="1" noChangeAspect="1" noMove="1" noResize="1" noEditPoints="1" noAdjustHandles="1" noChangeArrowheads="1" noChangeShapeType="1" noTextEdit="1"/>
              </p:cNvSpPr>
              <p:nvPr/>
            </p:nvSpPr>
            <p:spPr>
              <a:xfrm>
                <a:off x="350317" y="5178381"/>
                <a:ext cx="2554809" cy="764120"/>
              </a:xfrm>
              <a:prstGeom prst="rect">
                <a:avLst/>
              </a:prstGeom>
              <a:blipFill rotWithShape="1">
                <a:blip r:embed="rId3"/>
                <a:stretch>
                  <a:fillRect l="-476" t="-794" r="-476" b="-7143"/>
                </a:stretch>
              </a:blipFill>
            </p:spPr>
            <p:txBody>
              <a:bodyPr/>
              <a:lstStyle/>
              <a:p>
                <a:r>
                  <a:rPr lang="en-US">
                    <a:noFill/>
                  </a:rPr>
                  <a:t> </a:t>
                </a:r>
              </a:p>
            </p:txBody>
          </p:sp>
        </mc:Fallback>
      </mc:AlternateContent>
      <p:cxnSp>
        <p:nvCxnSpPr>
          <p:cNvPr id="5" name="Gerade Verbindung mit Pfeil 4"/>
          <p:cNvCxnSpPr>
            <a:endCxn id="166" idx="7"/>
          </p:cNvCxnSpPr>
          <p:nvPr/>
        </p:nvCxnSpPr>
        <p:spPr>
          <a:xfrm flipH="1">
            <a:off x="4176453" y="2527300"/>
            <a:ext cx="2745048" cy="4060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AutoShape 6"/>
          <p:cNvSpPr>
            <a:spLocks/>
          </p:cNvSpPr>
          <p:nvPr/>
        </p:nvSpPr>
        <p:spPr bwMode="auto">
          <a:xfrm>
            <a:off x="7092280" y="2374733"/>
            <a:ext cx="1433079" cy="766235"/>
          </a:xfrm>
          <a:prstGeom prst="accentBorderCallout2">
            <a:avLst>
              <a:gd name="adj1" fmla="val 19137"/>
              <a:gd name="adj2" fmla="val -3352"/>
              <a:gd name="adj3" fmla="val 19356"/>
              <a:gd name="adj4" fmla="val -12128"/>
              <a:gd name="adj5" fmla="val -68379"/>
              <a:gd name="adj6" fmla="val -17246"/>
            </a:avLst>
          </a:prstGeom>
          <a:gradFill>
            <a:gsLst>
              <a:gs pos="0">
                <a:srgbClr val="92D050">
                  <a:lumMod val="85000"/>
                  <a:lumOff val="15000"/>
                </a:srgbClr>
              </a:gs>
              <a:gs pos="50000">
                <a:srgbClr val="92D050">
                  <a:lumMod val="55000"/>
                  <a:lumOff val="45000"/>
                </a:srgbClr>
              </a:gs>
              <a:gs pos="100000">
                <a:srgbClr val="92D050">
                  <a:lumMod val="40000"/>
                  <a:lumOff val="60000"/>
                </a:srgbClr>
              </a:gs>
            </a:gsLst>
            <a:lin ang="0" scaled="0"/>
          </a:gradFill>
          <a:ln w="19050">
            <a:solidFill>
              <a:schemeClr val="tx1"/>
            </a:solidFill>
            <a:miter lim="800000"/>
            <a:headEnd/>
            <a:tailEnd type="arrow" w="med" len="med"/>
          </a:ln>
        </p:spPr>
        <p:txBody>
          <a:bodyPr lIns="36000" tIns="36000" rIns="36000" bIns="36000" anchor="ctr" anchorCtr="0"/>
          <a:lstStyle/>
          <a:p>
            <a:pPr algn="ctr"/>
            <a:r>
              <a:rPr lang="en-US" sz="1600" b="1" dirty="0" smtClean="0"/>
              <a:t>new interference through BC</a:t>
            </a:r>
            <a:endParaRPr lang="en-US" sz="1600" b="1" dirty="0"/>
          </a:p>
        </p:txBody>
      </p:sp>
      <p:sp>
        <p:nvSpPr>
          <p:cNvPr id="92" name="Textfeld 91"/>
          <p:cNvSpPr txBox="1"/>
          <p:nvPr/>
        </p:nvSpPr>
        <p:spPr>
          <a:xfrm>
            <a:off x="6007626" y="2286397"/>
            <a:ext cx="402674" cy="276999"/>
          </a:xfrm>
          <a:prstGeom prst="rect">
            <a:avLst/>
          </a:prstGeom>
          <a:noFill/>
        </p:spPr>
        <p:txBody>
          <a:bodyPr wrap="none" rtlCol="0">
            <a:spAutoFit/>
          </a:bodyPr>
          <a:lstStyle/>
          <a:p>
            <a:r>
              <a:rPr lang="en-US" sz="1200" dirty="0">
                <a:solidFill>
                  <a:srgbClr val="000000"/>
                </a:solidFill>
              </a:rPr>
              <a:t>t=0</a:t>
            </a:r>
          </a:p>
        </p:txBody>
      </p:sp>
      <p:cxnSp>
        <p:nvCxnSpPr>
          <p:cNvPr id="93" name="Gerade Verbindung 92"/>
          <p:cNvCxnSpPr/>
          <p:nvPr/>
        </p:nvCxnSpPr>
        <p:spPr>
          <a:xfrm>
            <a:off x="4120470" y="3107939"/>
            <a:ext cx="454510" cy="0"/>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4502428" y="3107940"/>
            <a:ext cx="894231" cy="460407"/>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5397263" y="3573016"/>
            <a:ext cx="399477" cy="0"/>
          </a:xfrm>
          <a:prstGeom prst="line">
            <a:avLst/>
          </a:prstGeom>
          <a:ln w="38100">
            <a:solidFill>
              <a:schemeClr val="accent4"/>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70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hteck 86"/>
          <p:cNvSpPr/>
          <p:nvPr/>
        </p:nvSpPr>
        <p:spPr>
          <a:xfrm>
            <a:off x="6833295" y="1446399"/>
            <a:ext cx="1841114" cy="360040"/>
          </a:xfrm>
          <a:prstGeom prst="rect">
            <a:avLst/>
          </a:prstGeom>
          <a:gradFill>
            <a:gsLst>
              <a:gs pos="0">
                <a:srgbClr val="92D050">
                  <a:lumMod val="85000"/>
                  <a:lumOff val="15000"/>
                </a:srgbClr>
              </a:gs>
              <a:gs pos="50000">
                <a:srgbClr val="92D050">
                  <a:lumMod val="55000"/>
                  <a:lumOff val="45000"/>
                </a:srgbClr>
              </a:gs>
              <a:gs pos="100000">
                <a:srgbClr val="92D050">
                  <a:lumMod val="40000"/>
                  <a:lumOff val="60000"/>
                </a:srgb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sp>
        <p:nvSpPr>
          <p:cNvPr id="83" name="Rechteck 82"/>
          <p:cNvSpPr/>
          <p:nvPr/>
        </p:nvSpPr>
        <p:spPr>
          <a:xfrm>
            <a:off x="4730404" y="1431083"/>
            <a:ext cx="1877789" cy="396045"/>
          </a:xfrm>
          <a:prstGeom prst="rect">
            <a:avLst/>
          </a:prstGeom>
          <a:gradFill flip="none" rotWithShape="1">
            <a:gsLst>
              <a:gs pos="0">
                <a:schemeClr val="accent2">
                  <a:lumMod val="50000"/>
                  <a:lumOff val="50000"/>
                </a:schemeClr>
              </a:gs>
              <a:gs pos="50000">
                <a:schemeClr val="accent2">
                  <a:lumMod val="55000"/>
                  <a:lumOff val="45000"/>
                </a:schemeClr>
              </a:gs>
              <a:gs pos="100000">
                <a:schemeClr val="accent2">
                  <a:lumMod val="55000"/>
                  <a:lumOff val="45000"/>
                </a:schemeClr>
              </a:gs>
            </a:gsLst>
            <a:lin ang="10800000" scaled="1"/>
            <a:tileRec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p:txBody>
      </p:sp>
      <p:sp>
        <p:nvSpPr>
          <p:cNvPr id="431" name="Rechteck 430"/>
          <p:cNvSpPr/>
          <p:nvPr/>
        </p:nvSpPr>
        <p:spPr>
          <a:xfrm>
            <a:off x="2755427" y="2311380"/>
            <a:ext cx="3600400" cy="31824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2" name="Rechteck 431"/>
          <p:cNvSpPr/>
          <p:nvPr/>
        </p:nvSpPr>
        <p:spPr>
          <a:xfrm>
            <a:off x="4583318" y="2441882"/>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452" name="Rechteck 451"/>
          <p:cNvSpPr/>
          <p:nvPr/>
        </p:nvSpPr>
        <p:spPr>
          <a:xfrm>
            <a:off x="5560495" y="347761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453" name="Gerade Verbindung 452"/>
          <p:cNvCxnSpPr>
            <a:stCxn id="452" idx="1"/>
          </p:cNvCxnSpPr>
          <p:nvPr/>
        </p:nvCxnSpPr>
        <p:spPr>
          <a:xfrm flipH="1">
            <a:off x="5347714" y="369363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Gerade Verbindung mit Pfeil 453"/>
          <p:cNvCxnSpPr>
            <a:stCxn id="452" idx="3"/>
          </p:cNvCxnSpPr>
          <p:nvPr/>
        </p:nvCxnSpPr>
        <p:spPr>
          <a:xfrm>
            <a:off x="6291541" y="369363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Gerade Verbindung mit Pfeil 454"/>
          <p:cNvCxnSpPr>
            <a:stCxn id="432" idx="2"/>
            <a:endCxn id="457" idx="0"/>
          </p:cNvCxnSpPr>
          <p:nvPr/>
        </p:nvCxnSpPr>
        <p:spPr>
          <a:xfrm>
            <a:off x="4983160" y="2657906"/>
            <a:ext cx="5054" cy="1947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2639102" y="2852606"/>
            <a:ext cx="1954324" cy="1063856"/>
            <a:chOff x="2639102" y="3164034"/>
            <a:chExt cx="1954324" cy="1063856"/>
          </a:xfrm>
        </p:grpSpPr>
        <p:sp>
          <p:nvSpPr>
            <p:cNvPr id="433" name="Rechteck 432"/>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1</a:t>
              </a:r>
              <a:endParaRPr lang="de-DE" sz="1000" dirty="0">
                <a:solidFill>
                  <a:srgbClr val="000000"/>
                </a:solidFill>
              </a:endParaRPr>
            </a:p>
          </p:txBody>
        </p:sp>
        <p:sp>
          <p:nvSpPr>
            <p:cNvPr id="434" name="Trapezoid 433"/>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5" name="Rechteck 434"/>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6" name="Rechteck 435"/>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7" name="Rechteck 436"/>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8" name="Rechteck 437"/>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9" name="Rechteck 438"/>
            <p:cNvSpPr/>
            <p:nvPr/>
          </p:nvSpPr>
          <p:spPr>
            <a:xfrm>
              <a:off x="3893845" y="3288376"/>
              <a:ext cx="116112" cy="23222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solidFill>
                  <a:srgbClr val="000000"/>
                </a:solidFill>
              </a:endParaRPr>
            </a:p>
          </p:txBody>
        </p:sp>
        <p:sp>
          <p:nvSpPr>
            <p:cNvPr id="440" name="Rechteck 439"/>
            <p:cNvSpPr/>
            <p:nvPr/>
          </p:nvSpPr>
          <p:spPr>
            <a:xfrm>
              <a:off x="4009957" y="3288376"/>
              <a:ext cx="116112" cy="23222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solidFill>
                  <a:srgbClr val="000000"/>
                </a:solidFill>
              </a:endParaRPr>
            </a:p>
          </p:txBody>
        </p:sp>
        <p:sp>
          <p:nvSpPr>
            <p:cNvPr id="441" name="Rechteck 440"/>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2" name="Rechteck 441"/>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3" name="Rechteck 442"/>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chemeClr val="bg1"/>
                  </a:solidFill>
                </a:rPr>
                <a:t>1</a:t>
              </a:r>
              <a:endParaRPr lang="de-DE" sz="1050" b="1" dirty="0">
                <a:solidFill>
                  <a:schemeClr val="bg1"/>
                </a:solidFill>
              </a:endParaRPr>
            </a:p>
          </p:txBody>
        </p:sp>
        <p:sp>
          <p:nvSpPr>
            <p:cNvPr id="444" name="Rechteck 443"/>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chemeClr val="bg1"/>
                  </a:solidFill>
                </a:rPr>
                <a:t>1</a:t>
              </a:r>
              <a:endParaRPr lang="de-DE" b="1" dirty="0">
                <a:solidFill>
                  <a:schemeClr val="bg1"/>
                </a:solidFill>
              </a:endParaRPr>
            </a:p>
          </p:txBody>
        </p:sp>
        <p:sp>
          <p:nvSpPr>
            <p:cNvPr id="445" name="Rechteck 444"/>
            <p:cNvSpPr/>
            <p:nvPr/>
          </p:nvSpPr>
          <p:spPr>
            <a:xfrm>
              <a:off x="3893845"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446" name="Rechteck 445"/>
            <p:cNvSpPr/>
            <p:nvPr/>
          </p:nvSpPr>
          <p:spPr>
            <a:xfrm>
              <a:off x="4009957"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447" name="Textfeld 446"/>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448" name="Textfeld 447"/>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449" name="Gerade Verbindung 448"/>
            <p:cNvCxnSpPr>
              <a:stCxn id="434"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Gerade Verbindung 449"/>
            <p:cNvCxnSpPr>
              <a:stCxn id="435"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Gerade Verbindung 450"/>
            <p:cNvCxnSpPr>
              <a:stCxn id="441"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Gerade Verbindung mit Pfeil 455"/>
            <p:cNvCxnSpPr>
              <a:stCxn id="433" idx="3"/>
            </p:cNvCxnSpPr>
            <p:nvPr/>
          </p:nvCxnSpPr>
          <p:spPr>
            <a:xfrm>
              <a:off x="4367294" y="3695962"/>
              <a:ext cx="22613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66" name="Rechteck 465"/>
          <p:cNvSpPr/>
          <p:nvPr/>
        </p:nvSpPr>
        <p:spPr>
          <a:xfrm>
            <a:off x="3287174" y="237835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a:solidFill>
                  <a:srgbClr val="000000"/>
                </a:solidFill>
              </a:rPr>
              <a:t>norm</a:t>
            </a:r>
          </a:p>
        </p:txBody>
      </p:sp>
      <p:cxnSp>
        <p:nvCxnSpPr>
          <p:cNvPr id="468" name="Gerade Verbindung mit Pfeil 467"/>
          <p:cNvCxnSpPr>
            <a:stCxn id="466" idx="3"/>
            <a:endCxn id="432" idx="1"/>
          </p:cNvCxnSpPr>
          <p:nvPr/>
        </p:nvCxnSpPr>
        <p:spPr>
          <a:xfrm>
            <a:off x="3925715" y="2549894"/>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9" name="Gerade Verbindung mit Pfeil 468"/>
          <p:cNvCxnSpPr>
            <a:stCxn id="433" idx="0"/>
            <a:endCxn id="466" idx="2"/>
          </p:cNvCxnSpPr>
          <p:nvPr/>
        </p:nvCxnSpPr>
        <p:spPr>
          <a:xfrm flipV="1">
            <a:off x="3603106" y="2721437"/>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US" dirty="0" smtClean="0"/>
              <a:t>Worst-case Multiple Activation Processing Time</a:t>
            </a:r>
            <a:endParaRPr lang="en-US" dirty="0"/>
          </a:p>
        </p:txBody>
      </p:sp>
      <p:grpSp>
        <p:nvGrpSpPr>
          <p:cNvPr id="46" name="Gruppieren 45"/>
          <p:cNvGrpSpPr/>
          <p:nvPr/>
        </p:nvGrpSpPr>
        <p:grpSpPr>
          <a:xfrm>
            <a:off x="2639102" y="4269700"/>
            <a:ext cx="1954324" cy="1063856"/>
            <a:chOff x="2639102" y="3164034"/>
            <a:chExt cx="1954324" cy="1063856"/>
          </a:xfrm>
        </p:grpSpPr>
        <p:sp>
          <p:nvSpPr>
            <p:cNvPr id="47" name="Rechteck 46"/>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n</a:t>
              </a:r>
              <a:endParaRPr lang="de-DE" sz="1000" dirty="0">
                <a:solidFill>
                  <a:srgbClr val="000000"/>
                </a:solidFill>
              </a:endParaRPr>
            </a:p>
          </p:txBody>
        </p:sp>
        <p:sp>
          <p:nvSpPr>
            <p:cNvPr id="48" name="Trapezoid 47"/>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9" name="Rechteck 48"/>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0" name="Rechteck 49"/>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1" name="Rechteck 50"/>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 name="Rechteck 51"/>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 name="Rechteck 52"/>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4" name="Rechteck 53"/>
            <p:cNvSpPr/>
            <p:nvPr/>
          </p:nvSpPr>
          <p:spPr>
            <a:xfrm>
              <a:off x="4009957"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5" name="Rechteck 54"/>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6" name="Rechteck 55"/>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 name="Rechteck 56"/>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 name="Rechteck 57"/>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9" name="Rechteck 58"/>
            <p:cNvSpPr/>
            <p:nvPr/>
          </p:nvSpPr>
          <p:spPr>
            <a:xfrm>
              <a:off x="3893845"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0" name="Rechteck 59"/>
            <p:cNvSpPr/>
            <p:nvPr/>
          </p:nvSpPr>
          <p:spPr>
            <a:xfrm>
              <a:off x="4009957"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1" name="Textfeld 60"/>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62" name="Textfeld 61"/>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63" name="Gerade Verbindung 62"/>
            <p:cNvCxnSpPr>
              <a:stCxn id="48"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63"/>
            <p:cNvCxnSpPr>
              <a:stCxn id="49"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Gerade Verbindung 64"/>
            <p:cNvCxnSpPr>
              <a:stCxn id="55"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47" idx="3"/>
            </p:cNvCxnSpPr>
            <p:nvPr/>
          </p:nvCxnSpPr>
          <p:spPr>
            <a:xfrm>
              <a:off x="4367294" y="3695962"/>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1" name="Rechteck 140"/>
          <p:cNvSpPr/>
          <p:nvPr/>
        </p:nvSpPr>
        <p:spPr>
          <a:xfrm>
            <a:off x="5574468" y="419769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a:t>
            </a:r>
            <a:r>
              <a:rPr lang="de-DE" sz="1000" dirty="0" smtClean="0">
                <a:solidFill>
                  <a:srgbClr val="000000"/>
                </a:solidFill>
              </a:rPr>
              <a:t>n</a:t>
            </a:r>
            <a:endParaRPr lang="de-DE" sz="1000" dirty="0">
              <a:solidFill>
                <a:srgbClr val="000000"/>
              </a:solidFill>
            </a:endParaRPr>
          </a:p>
        </p:txBody>
      </p:sp>
      <p:cxnSp>
        <p:nvCxnSpPr>
          <p:cNvPr id="142" name="Gerade Verbindung 141"/>
          <p:cNvCxnSpPr>
            <a:stCxn id="141" idx="1"/>
          </p:cNvCxnSpPr>
          <p:nvPr/>
        </p:nvCxnSpPr>
        <p:spPr>
          <a:xfrm flipH="1">
            <a:off x="5361687" y="441371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Gerade Verbindung mit Pfeil 142"/>
          <p:cNvCxnSpPr>
            <a:stCxn id="141" idx="3"/>
          </p:cNvCxnSpPr>
          <p:nvPr/>
        </p:nvCxnSpPr>
        <p:spPr>
          <a:xfrm>
            <a:off x="6305514" y="441371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8" name="Gruppieren 517"/>
          <p:cNvGrpSpPr/>
          <p:nvPr/>
        </p:nvGrpSpPr>
        <p:grpSpPr>
          <a:xfrm>
            <a:off x="4593426" y="2852606"/>
            <a:ext cx="789575" cy="2480949"/>
            <a:chOff x="2593576" y="-1395865"/>
            <a:chExt cx="916465" cy="1063856"/>
          </a:xfrm>
        </p:grpSpPr>
        <p:sp>
          <p:nvSpPr>
            <p:cNvPr id="457" name="Rechteck 456"/>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458" name="Gruppieren 457"/>
            <p:cNvGrpSpPr/>
            <p:nvPr/>
          </p:nvGrpSpPr>
          <p:grpSpPr>
            <a:xfrm>
              <a:off x="2720467" y="-1274698"/>
              <a:ext cx="662684" cy="821522"/>
              <a:chOff x="2798911" y="2600908"/>
              <a:chExt cx="728953" cy="2200450"/>
            </a:xfrm>
          </p:grpSpPr>
          <p:cxnSp>
            <p:nvCxnSpPr>
              <p:cNvPr id="459" name="Gerade Verbindung 458"/>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0" name="Gerade Verbindung 459"/>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1" name="Gerade Verbindung 460"/>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62" name="Gruppieren 461"/>
            <p:cNvGrpSpPr/>
            <p:nvPr/>
          </p:nvGrpSpPr>
          <p:grpSpPr>
            <a:xfrm flipH="1">
              <a:off x="2720467" y="-1274698"/>
              <a:ext cx="662684" cy="821522"/>
              <a:chOff x="2798911" y="2600908"/>
              <a:chExt cx="728953" cy="2200450"/>
            </a:xfrm>
          </p:grpSpPr>
          <p:cxnSp>
            <p:nvCxnSpPr>
              <p:cNvPr id="463" name="Gerade Verbindung 462"/>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4" name="Gerade Verbindung 463"/>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5" name="Gerade Verbindung 464"/>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6" name="Textfeld 5"/>
          <p:cNvSpPr txBox="1"/>
          <p:nvPr/>
        </p:nvSpPr>
        <p:spPr>
          <a:xfrm rot="16200000">
            <a:off x="3404744" y="3893025"/>
            <a:ext cx="441146" cy="400110"/>
          </a:xfrm>
          <a:prstGeom prst="rect">
            <a:avLst/>
          </a:prstGeom>
          <a:noFill/>
        </p:spPr>
        <p:txBody>
          <a:bodyPr wrap="none" rtlCol="0">
            <a:spAutoFit/>
          </a:bodyPr>
          <a:lstStyle/>
          <a:p>
            <a:r>
              <a:rPr lang="en-US" sz="2000" b="1" dirty="0" smtClean="0"/>
              <a:t>…</a:t>
            </a:r>
            <a:endParaRPr lang="en-US" sz="2000" b="1" dirty="0"/>
          </a:p>
        </p:txBody>
      </p:sp>
      <p:sp>
        <p:nvSpPr>
          <p:cNvPr id="145" name="Textfeld 144"/>
          <p:cNvSpPr txBox="1"/>
          <p:nvPr/>
        </p:nvSpPr>
        <p:spPr>
          <a:xfrm rot="16200000">
            <a:off x="5705444" y="3849072"/>
            <a:ext cx="441146" cy="400110"/>
          </a:xfrm>
          <a:prstGeom prst="rect">
            <a:avLst/>
          </a:prstGeom>
          <a:noFill/>
        </p:spPr>
        <p:txBody>
          <a:bodyPr wrap="none" rtlCol="0">
            <a:spAutoFit/>
          </a:bodyPr>
          <a:lstStyle/>
          <a:p>
            <a:r>
              <a:rPr lang="en-US" sz="2000" b="1" dirty="0" smtClean="0"/>
              <a:t>…</a:t>
            </a:r>
            <a:endParaRPr lang="en-US" sz="2000" b="1" dirty="0"/>
          </a:p>
        </p:txBody>
      </p:sp>
      <p:sp>
        <p:nvSpPr>
          <p:cNvPr id="149" name="Rechteck 148"/>
          <p:cNvSpPr/>
          <p:nvPr/>
        </p:nvSpPr>
        <p:spPr>
          <a:xfrm>
            <a:off x="2458695" y="1438965"/>
            <a:ext cx="2053828" cy="382774"/>
          </a:xfrm>
          <a:prstGeom prst="rect">
            <a:avLst/>
          </a:prstGeom>
          <a:gradFill>
            <a:gsLst>
              <a:gs pos="0">
                <a:schemeClr val="accent4">
                  <a:lumMod val="60000"/>
                  <a:lumOff val="40000"/>
                </a:schemeClr>
              </a:gs>
              <a:gs pos="50000">
                <a:schemeClr val="accent4">
                  <a:lumMod val="40000"/>
                  <a:lumOff val="60000"/>
                </a:schemeClr>
              </a:gs>
              <a:gs pos="100000">
                <a:schemeClr val="accent4">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sp>
        <p:nvSpPr>
          <p:cNvPr id="150" name="Rechteck 149"/>
          <p:cNvSpPr/>
          <p:nvPr/>
        </p:nvSpPr>
        <p:spPr>
          <a:xfrm>
            <a:off x="1718026" y="1479889"/>
            <a:ext cx="549717" cy="296814"/>
          </a:xfrm>
          <a:prstGeom prst="rect">
            <a:avLst/>
          </a:prstGeom>
          <a:gradFill>
            <a:gsLst>
              <a:gs pos="0">
                <a:schemeClr val="accent1">
                  <a:lumMod val="60000"/>
                  <a:lumOff val="40000"/>
                </a:schemeClr>
              </a:gs>
              <a:gs pos="50000">
                <a:schemeClr val="accent1">
                  <a:lumMod val="40000"/>
                  <a:lumOff val="60000"/>
                </a:schemeClr>
              </a:gs>
              <a:gs pos="100000">
                <a:schemeClr val="accent1">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mc:AlternateContent xmlns:mc="http://schemas.openxmlformats.org/markup-compatibility/2006" xmlns:a14="http://schemas.microsoft.com/office/drawing/2010/main">
        <mc:Choice Requires="a14">
          <p:sp>
            <p:nvSpPr>
              <p:cNvPr id="151" name="Rechteck 150"/>
              <p:cNvSpPr/>
              <p:nvPr/>
            </p:nvSpPr>
            <p:spPr>
              <a:xfrm>
                <a:off x="539552" y="1412776"/>
                <a:ext cx="8496944" cy="388055"/>
              </a:xfrm>
              <a:prstGeom prst="rect">
                <a:avLst/>
              </a:prstGeom>
            </p:spPr>
            <p:txBody>
              <a:bodyPr wrap="square">
                <a:spAutoFit/>
              </a:bodyPr>
              <a:lstStyle/>
              <a:p>
                <a14:m>
                  <m:oMath xmlns:m="http://schemas.openxmlformats.org/officeDocument/2006/math">
                    <m:sSubSup>
                      <m:sSubSupPr>
                        <m:ctrlPr>
                          <a:rPr lang="de-DE" sz="1600" b="1" i="1" smtClean="0">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m:t>
                        </m:r>
                      </m:sup>
                    </m:sSubSup>
                    <m:d>
                      <m:dPr>
                        <m:ctrlPr>
                          <a:rPr lang="de-DE" sz="1600" b="1" i="1">
                            <a:latin typeface="Cambria Math"/>
                          </a:rPr>
                        </m:ctrlPr>
                      </m:dPr>
                      <m:e>
                        <m:r>
                          <a:rPr lang="de-DE" sz="1600" b="1" i="1">
                            <a:latin typeface="Cambria Math"/>
                          </a:rPr>
                          <m:t>𝒒</m:t>
                        </m:r>
                        <m:r>
                          <a:rPr lang="de-DE" sz="1600" b="1" i="1">
                            <a:latin typeface="Cambria Math"/>
                          </a:rPr>
                          <m:t>,</m:t>
                        </m:r>
                        <m:sSubSup>
                          <m:sSubSupPr>
                            <m:ctrlPr>
                              <a:rPr lang="de-DE" sz="1600" b="1" i="1">
                                <a:latin typeface="Cambria Math"/>
                              </a:rPr>
                            </m:ctrlPr>
                          </m:sSubSupPr>
                          <m:e>
                            <m:r>
                              <a:rPr lang="de-DE" sz="1600" b="1" i="1">
                                <a:latin typeface="Cambria Math"/>
                              </a:rPr>
                              <m:t>𝒂</m:t>
                            </m:r>
                          </m:e>
                          <m:sub>
                            <m:r>
                              <a:rPr lang="de-DE" sz="1600" b="1" i="1">
                                <a:latin typeface="Cambria Math"/>
                              </a:rPr>
                              <m:t>𝒊</m:t>
                            </m:r>
                          </m:sub>
                          <m:sup>
                            <m:r>
                              <a:rPr lang="de-DE" sz="1600" b="1" i="1">
                                <a:latin typeface="Cambria Math"/>
                              </a:rPr>
                              <m:t>𝒒</m:t>
                            </m:r>
                          </m:sup>
                        </m:sSubSup>
                      </m:e>
                    </m:d>
                    <m:r>
                      <a:rPr lang="de-DE" sz="1600" b="1" i="0" smtClean="0">
                        <a:latin typeface="Cambria Math"/>
                      </a:rPr>
                      <m:t>≤</m:t>
                    </m:r>
                    <m:r>
                      <a:rPr lang="de-DE" sz="1600" b="1">
                        <a:latin typeface="Cambria Math"/>
                      </a:rPr>
                      <m:t>𝐪</m:t>
                    </m:r>
                    <m:r>
                      <a:rPr lang="de-DE" sz="1600" b="1">
                        <a:latin typeface="Cambria Math"/>
                      </a:rPr>
                      <m:t>∗</m:t>
                    </m:r>
                    <m:r>
                      <a:rPr lang="de-DE" sz="1600" b="1">
                        <a:latin typeface="Cambria Math"/>
                      </a:rPr>
                      <m:t>𝐂</m:t>
                    </m:r>
                    <m:r>
                      <a:rPr lang="de-DE" sz="1600" b="1" i="0" smtClean="0">
                        <a:latin typeface="Cambria Math"/>
                      </a:rPr>
                      <m:t> </m:t>
                    </m:r>
                    <m:r>
                      <a:rPr lang="de-DE" sz="1600" b="1">
                        <a:latin typeface="Cambria Math"/>
                      </a:rPr>
                      <m:t>+</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𝒐𝒖𝒕</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𝑪</m:t>
                        </m:r>
                        <m:r>
                          <a:rPr lang="de-DE" sz="1600" b="1" i="1">
                            <a:latin typeface="Cambria Math"/>
                          </a:rPr>
                          <m:t>,</m:t>
                        </m:r>
                        <m:r>
                          <a:rPr lang="de-DE" sz="1600" b="1" i="1">
                            <a:latin typeface="Cambria Math"/>
                          </a:rPr>
                          <m:t>𝒒</m:t>
                        </m:r>
                      </m:e>
                    </m:d>
                  </m:oMath>
                </a14:m>
                <a:r>
                  <a:rPr lang="de-DE" sz="1600" b="1" i="1" dirty="0" smtClean="0">
                    <a:latin typeface="Cambria Math"/>
                  </a:rPr>
                  <a:t> </a:t>
                </a:r>
                <a14:m>
                  <m:oMath xmlns:m="http://schemas.openxmlformats.org/officeDocument/2006/math">
                    <m:r>
                      <a:rPr lang="de-DE" sz="1600" b="1" i="1">
                        <a:latin typeface="Cambria Math"/>
                      </a:rPr>
                      <m:t>+</m:t>
                    </m:r>
                    <m:r>
                      <a:rPr lang="de-DE" sz="1600" b="1" i="1" smtClean="0">
                        <a:latin typeface="Cambria Math"/>
                      </a:rPr>
                      <m:t> </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smtClean="0">
                            <a:latin typeface="Cambria Math"/>
                          </a:rPr>
                          <m:t>𝒊𝒏</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𝒒</m:t>
                        </m:r>
                        <m:r>
                          <a:rPr lang="de-DE" sz="1600" b="1"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smtClean="0">
                        <a:latin typeface="Cambria Math"/>
                      </a:rPr>
                      <m:t> </m:t>
                    </m:r>
                    <m:r>
                      <a:rPr lang="de-DE" sz="1600" b="1" i="1">
                        <a:latin typeface="Cambria Math"/>
                      </a:rPr>
                      <m:t>+</m:t>
                    </m:r>
                    <m:sSubSup>
                      <m:sSubSupPr>
                        <m:ctrlPr>
                          <a:rPr lang="de-DE" sz="1600" b="1" i="1" smtClean="0">
                            <a:solidFill>
                              <a:srgbClr val="C00000"/>
                            </a:solidFill>
                            <a:latin typeface="Cambria Math"/>
                          </a:rPr>
                        </m:ctrlPr>
                      </m:sSubSupPr>
                      <m:e>
                        <m:r>
                          <a:rPr lang="de-DE" sz="1600" b="1" i="1">
                            <a:solidFill>
                              <a:srgbClr val="C00000"/>
                            </a:solidFill>
                            <a:latin typeface="Cambria Math"/>
                          </a:rPr>
                          <m:t>𝑩</m:t>
                        </m:r>
                      </m:e>
                      <m:sub>
                        <m:r>
                          <a:rPr lang="de-DE" sz="1600" b="1" i="1" smtClean="0">
                            <a:solidFill>
                              <a:srgbClr val="C00000"/>
                            </a:solidFill>
                            <a:latin typeface="Cambria Math"/>
                          </a:rPr>
                          <m:t>𝒊</m:t>
                        </m:r>
                        <m:r>
                          <a:rPr lang="de-DE" sz="1600" b="1" i="1" smtClean="0">
                            <a:solidFill>
                              <a:srgbClr val="C00000"/>
                            </a:solidFill>
                            <a:latin typeface="Cambria Math"/>
                          </a:rPr>
                          <m:t>,</m:t>
                        </m:r>
                        <m:r>
                          <a:rPr lang="de-DE" sz="1600" b="1" i="1" smtClean="0">
                            <a:solidFill>
                              <a:srgbClr val="C00000"/>
                            </a:solidFill>
                            <a:latin typeface="Cambria Math"/>
                          </a:rPr>
                          <m:t>𝒒</m:t>
                        </m:r>
                      </m:sub>
                      <m:sup>
                        <m:r>
                          <a:rPr lang="de-DE" sz="1600" b="1" i="1" smtClean="0">
                            <a:solidFill>
                              <a:srgbClr val="C00000"/>
                            </a:solidFill>
                            <a:latin typeface="Cambria Math"/>
                          </a:rPr>
                          <m:t>𝑳𝑷</m:t>
                        </m:r>
                      </m:sup>
                    </m:sSubSup>
                    <m:r>
                      <a:rPr lang="de-DE" sz="1600" b="1"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𝑩</m:t>
                        </m:r>
                      </m:e>
                      <m:sub>
                        <m:r>
                          <a:rPr lang="de-DE" sz="1600" i="1">
                            <a:solidFill>
                              <a:srgbClr val="C00000"/>
                            </a:solidFill>
                            <a:latin typeface="Cambria Math"/>
                          </a:rPr>
                          <m:t>𝒊</m:t>
                        </m:r>
                      </m:sub>
                      <m:sup>
                        <m:r>
                          <a:rPr lang="de-DE" sz="1600" i="1">
                            <a:solidFill>
                              <a:srgbClr val="C00000"/>
                            </a:solidFill>
                            <a:latin typeface="Cambria Math"/>
                          </a:rPr>
                          <m:t>+</m:t>
                        </m:r>
                      </m:sup>
                    </m:sSubSup>
                    <m:d>
                      <m:dPr>
                        <m:ctrlPr>
                          <a:rPr lang="de-DE" sz="1600" i="1">
                            <a:solidFill>
                              <a:srgbClr val="C00000"/>
                            </a:solidFill>
                            <a:latin typeface="Cambria Math"/>
                          </a:rPr>
                        </m:ctrlPr>
                      </m:dPr>
                      <m:e>
                        <m:r>
                          <a:rPr lang="de-DE" sz="1600" i="1">
                            <a:solidFill>
                              <a:srgbClr val="C00000"/>
                            </a:solidFill>
                            <a:latin typeface="Cambria Math"/>
                          </a:rPr>
                          <m:t>𝒒</m:t>
                        </m:r>
                        <m:r>
                          <a:rPr lang="de-DE" sz="1600"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𝒂</m:t>
                            </m:r>
                          </m:e>
                          <m:sub>
                            <m:r>
                              <a:rPr lang="de-DE" sz="1600" i="1">
                                <a:solidFill>
                                  <a:srgbClr val="C00000"/>
                                </a:solidFill>
                                <a:latin typeface="Cambria Math"/>
                              </a:rPr>
                              <m:t>𝒊</m:t>
                            </m:r>
                          </m:sub>
                          <m:sup>
                            <m:r>
                              <a:rPr lang="de-DE" sz="1600" i="1">
                                <a:solidFill>
                                  <a:srgbClr val="C00000"/>
                                </a:solidFill>
                                <a:latin typeface="Cambria Math"/>
                              </a:rPr>
                              <m:t>𝒒</m:t>
                            </m:r>
                          </m:sup>
                        </m:sSubSup>
                      </m:e>
                    </m:d>
                    <m:r>
                      <a:rPr lang="de-DE" sz="1600" b="1" i="1">
                        <a:solidFill>
                          <a:srgbClr val="C00000"/>
                        </a:solidFill>
                        <a:latin typeface="Cambria Math"/>
                      </a:rPr>
                      <m:t>−</m:t>
                    </m:r>
                    <m:r>
                      <a:rPr lang="de-DE" sz="1600" b="1" i="1">
                        <a:solidFill>
                          <a:srgbClr val="C00000"/>
                        </a:solidFill>
                        <a:latin typeface="Cambria Math"/>
                      </a:rPr>
                      <m:t>𝑪</m:t>
                    </m:r>
                    <m:r>
                      <a:rPr lang="de-DE" sz="1600" b="1" i="1">
                        <a:solidFill>
                          <a:srgbClr val="C00000"/>
                        </a:solidFill>
                        <a:latin typeface="Cambria Math"/>
                      </a:rPr>
                      <m:t>)</m:t>
                    </m:r>
                  </m:oMath>
                </a14:m>
                <a:endParaRPr lang="de-DE" sz="1600" b="1" dirty="0"/>
              </a:p>
            </p:txBody>
          </p:sp>
        </mc:Choice>
        <mc:Fallback xmlns="">
          <p:sp>
            <p:nvSpPr>
              <p:cNvPr id="151" name="Rechteck 150"/>
              <p:cNvSpPr>
                <a:spLocks noRot="1" noChangeAspect="1" noMove="1" noResize="1" noEditPoints="1" noAdjustHandles="1" noChangeArrowheads="1" noChangeShapeType="1" noTextEdit="1"/>
              </p:cNvSpPr>
              <p:nvPr/>
            </p:nvSpPr>
            <p:spPr>
              <a:xfrm>
                <a:off x="539552" y="1412776"/>
                <a:ext cx="8496944" cy="388055"/>
              </a:xfrm>
              <a:prstGeom prst="rect">
                <a:avLst/>
              </a:prstGeom>
              <a:blipFill rotWithShape="1">
                <a:blip r:embed="rId2"/>
                <a:stretch>
                  <a:fillRect b="-3175"/>
                </a:stretch>
              </a:blipFill>
            </p:spPr>
            <p:txBody>
              <a:bodyPr/>
              <a:lstStyle/>
              <a:p>
                <a:r>
                  <a:rPr lang="en-US">
                    <a:noFill/>
                  </a:rPr>
                  <a:t> </a:t>
                </a:r>
              </a:p>
            </p:txBody>
          </p:sp>
        </mc:Fallback>
      </mc:AlternateContent>
      <p:cxnSp>
        <p:nvCxnSpPr>
          <p:cNvPr id="152" name="Gerade Verbindung 151"/>
          <p:cNvCxnSpPr/>
          <p:nvPr/>
        </p:nvCxnSpPr>
        <p:spPr>
          <a:xfrm>
            <a:off x="4138916" y="3568347"/>
            <a:ext cx="454510"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3" name="Gerade Verbindung 152"/>
          <p:cNvCxnSpPr/>
          <p:nvPr/>
        </p:nvCxnSpPr>
        <p:spPr>
          <a:xfrm>
            <a:off x="4520874" y="3568348"/>
            <a:ext cx="840813" cy="220692"/>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4" name="Gerade Verbindung 153"/>
          <p:cNvCxnSpPr/>
          <p:nvPr/>
        </p:nvCxnSpPr>
        <p:spPr>
          <a:xfrm>
            <a:off x="5396659" y="3789040"/>
            <a:ext cx="399477" cy="0"/>
          </a:xfrm>
          <a:prstGeom prst="line">
            <a:avLst/>
          </a:prstGeom>
          <a:ln w="38100">
            <a:solidFill>
              <a:schemeClr val="accent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6" name="Ellipse 165"/>
          <p:cNvSpPr/>
          <p:nvPr/>
        </p:nvSpPr>
        <p:spPr>
          <a:xfrm>
            <a:off x="3721468" y="2755256"/>
            <a:ext cx="533048" cy="1215829"/>
          </a:xfrm>
          <a:prstGeom prst="ellipse">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7" name="Rechteck 166"/>
          <p:cNvSpPr/>
          <p:nvPr/>
        </p:nvSpPr>
        <p:spPr>
          <a:xfrm>
            <a:off x="4155286" y="5579948"/>
            <a:ext cx="4737194" cy="369332"/>
          </a:xfrm>
          <a:prstGeom prst="rect">
            <a:avLst/>
          </a:prstGeom>
        </p:spPr>
        <p:txBody>
          <a:bodyPr wrap="none">
            <a:spAutoFit/>
          </a:bodyPr>
          <a:lstStyle/>
          <a:p>
            <a:pPr algn="r"/>
            <a:r>
              <a:rPr lang="en-US" i="1" dirty="0"/>
              <a:t>For </a:t>
            </a:r>
            <a:r>
              <a:rPr lang="en-US" i="1" dirty="0" smtClean="0"/>
              <a:t>details and equations </a:t>
            </a:r>
            <a:r>
              <a:rPr lang="en-US" i="1" dirty="0"/>
              <a:t>look into</a:t>
            </a:r>
            <a:r>
              <a:rPr lang="en-US" i="1" dirty="0">
                <a:solidFill>
                  <a:schemeClr val="accent6"/>
                </a:solidFill>
              </a:rPr>
              <a:t> </a:t>
            </a:r>
            <a:r>
              <a:rPr lang="en-US" i="1" dirty="0"/>
              <a:t>the paper</a:t>
            </a:r>
          </a:p>
        </p:txBody>
      </p:sp>
      <mc:AlternateContent xmlns:mc="http://schemas.openxmlformats.org/markup-compatibility/2006" xmlns:a14="http://schemas.microsoft.com/office/drawing/2010/main">
        <mc:Choice Requires="a14">
          <p:sp>
            <p:nvSpPr>
              <p:cNvPr id="168" name="Rechteck 167"/>
              <p:cNvSpPr/>
              <p:nvPr/>
            </p:nvSpPr>
            <p:spPr>
              <a:xfrm>
                <a:off x="350317" y="5178381"/>
                <a:ext cx="2554809" cy="764120"/>
              </a:xfrm>
              <a:prstGeom prst="rect">
                <a:avLst/>
              </a:prstGeom>
            </p:spPr>
            <p:txBody>
              <a:bodyPr wrap="square">
                <a:spAutoFit/>
              </a:bodyPr>
              <a:lstStyle/>
              <a:p>
                <a14:m>
                  <m:oMath xmlns:m="http://schemas.openxmlformats.org/officeDocument/2006/math">
                    <m:r>
                      <a:rPr lang="de-DE" sz="1400" b="0" i="1" smtClean="0">
                        <a:latin typeface="Cambria Math"/>
                      </a:rPr>
                      <m:t>𝑞</m:t>
                    </m:r>
                    <m:r>
                      <a:rPr lang="de-DE" sz="1400" b="0" i="0" smtClean="0">
                        <a:latin typeface="Cambria Math"/>
                      </a:rPr>
                      <m:t> </m:t>
                    </m:r>
                  </m:oMath>
                </a14:m>
                <a:r>
                  <a:rPr lang="en-US" sz="1400" dirty="0" smtClean="0"/>
                  <a:t>: number of flits</a:t>
                </a:r>
                <a:endParaRPr lang="de-DE" sz="1400" dirty="0"/>
              </a:p>
              <a:p>
                <a14:m>
                  <m:oMath xmlns:m="http://schemas.openxmlformats.org/officeDocument/2006/math">
                    <m:sSubSup>
                      <m:sSubSupPr>
                        <m:ctrlPr>
                          <a:rPr lang="de-DE" sz="1400" i="1">
                            <a:latin typeface="Cambria Math"/>
                          </a:rPr>
                        </m:ctrlPr>
                      </m:sSubSupPr>
                      <m:e>
                        <m:r>
                          <a:rPr lang="de-DE" sz="1400" b="0" i="1">
                            <a:latin typeface="Cambria Math"/>
                          </a:rPr>
                          <m:t>𝑎</m:t>
                        </m:r>
                      </m:e>
                      <m:sub>
                        <m:r>
                          <a:rPr lang="de-DE" sz="1400" b="0" i="1">
                            <a:latin typeface="Cambria Math"/>
                          </a:rPr>
                          <m:t>𝑖</m:t>
                        </m:r>
                      </m:sub>
                      <m:sup>
                        <m:r>
                          <a:rPr lang="de-DE" sz="1400" b="0" i="1">
                            <a:latin typeface="Cambria Math"/>
                          </a:rPr>
                          <m:t>𝑞</m:t>
                        </m:r>
                      </m:sup>
                    </m:sSubSup>
                  </m:oMath>
                </a14:m>
                <a:r>
                  <a:rPr lang="en-US" sz="1400" dirty="0" smtClean="0"/>
                  <a:t> : arrival time of event q</a:t>
                </a:r>
                <a:endParaRPr lang="de-DE" sz="1400" dirty="0" smtClean="0">
                  <a:latin typeface="Cambria Math"/>
                </a:endParaRPr>
              </a:p>
              <a:p>
                <a:r>
                  <a:rPr lang="de-DE" sz="1400" dirty="0" smtClean="0">
                    <a:latin typeface="Cambria Math"/>
                  </a:rPr>
                  <a:t>C </a:t>
                </a:r>
                <a:r>
                  <a:rPr lang="en-US" sz="1400" dirty="0" smtClean="0"/>
                  <a:t>: single flit transmission time</a:t>
                </a:r>
                <a:endParaRPr lang="de-DE" sz="1400" dirty="0"/>
              </a:p>
            </p:txBody>
          </p:sp>
        </mc:Choice>
        <mc:Fallback xmlns="">
          <p:sp>
            <p:nvSpPr>
              <p:cNvPr id="168" name="Rechteck 167"/>
              <p:cNvSpPr>
                <a:spLocks noRot="1" noChangeAspect="1" noMove="1" noResize="1" noEditPoints="1" noAdjustHandles="1" noChangeArrowheads="1" noChangeShapeType="1" noTextEdit="1"/>
              </p:cNvSpPr>
              <p:nvPr/>
            </p:nvSpPr>
            <p:spPr>
              <a:xfrm>
                <a:off x="350317" y="5178381"/>
                <a:ext cx="2554809" cy="764120"/>
              </a:xfrm>
              <a:prstGeom prst="rect">
                <a:avLst/>
              </a:prstGeom>
              <a:blipFill rotWithShape="1">
                <a:blip r:embed="rId3"/>
                <a:stretch>
                  <a:fillRect l="-476" t="-794" r="-476" b="-7143"/>
                </a:stretch>
              </a:blipFill>
            </p:spPr>
            <p:txBody>
              <a:bodyPr/>
              <a:lstStyle/>
              <a:p>
                <a:r>
                  <a:rPr lang="en-US">
                    <a:noFill/>
                  </a:rPr>
                  <a:t> </a:t>
                </a:r>
              </a:p>
            </p:txBody>
          </p:sp>
        </mc:Fallback>
      </mc:AlternateContent>
      <p:cxnSp>
        <p:nvCxnSpPr>
          <p:cNvPr id="5" name="Gerade Verbindung mit Pfeil 4"/>
          <p:cNvCxnSpPr>
            <a:endCxn id="166" idx="7"/>
          </p:cNvCxnSpPr>
          <p:nvPr/>
        </p:nvCxnSpPr>
        <p:spPr>
          <a:xfrm flipH="1">
            <a:off x="4176453" y="2527300"/>
            <a:ext cx="2745048" cy="4060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AutoShape 6"/>
          <p:cNvSpPr>
            <a:spLocks/>
          </p:cNvSpPr>
          <p:nvPr/>
        </p:nvSpPr>
        <p:spPr bwMode="auto">
          <a:xfrm>
            <a:off x="7092280" y="2374733"/>
            <a:ext cx="1433079" cy="766235"/>
          </a:xfrm>
          <a:prstGeom prst="accentBorderCallout2">
            <a:avLst>
              <a:gd name="adj1" fmla="val 19137"/>
              <a:gd name="adj2" fmla="val -3352"/>
              <a:gd name="adj3" fmla="val 19356"/>
              <a:gd name="adj4" fmla="val -12128"/>
              <a:gd name="adj5" fmla="val -68379"/>
              <a:gd name="adj6" fmla="val -17246"/>
            </a:avLst>
          </a:prstGeom>
          <a:gradFill>
            <a:gsLst>
              <a:gs pos="0">
                <a:srgbClr val="92D050">
                  <a:lumMod val="85000"/>
                  <a:lumOff val="15000"/>
                </a:srgbClr>
              </a:gs>
              <a:gs pos="50000">
                <a:srgbClr val="92D050">
                  <a:lumMod val="55000"/>
                  <a:lumOff val="45000"/>
                </a:srgbClr>
              </a:gs>
              <a:gs pos="100000">
                <a:srgbClr val="92D050">
                  <a:lumMod val="40000"/>
                  <a:lumOff val="60000"/>
                </a:srgbClr>
              </a:gs>
            </a:gsLst>
            <a:lin ang="0" scaled="0"/>
          </a:gradFill>
          <a:ln w="19050">
            <a:solidFill>
              <a:schemeClr val="tx1"/>
            </a:solidFill>
            <a:miter lim="800000"/>
            <a:headEnd/>
            <a:tailEnd type="arrow" w="med" len="med"/>
          </a:ln>
        </p:spPr>
        <p:txBody>
          <a:bodyPr lIns="36000" tIns="36000" rIns="36000" bIns="36000" anchor="ctr" anchorCtr="0"/>
          <a:lstStyle/>
          <a:p>
            <a:pPr algn="ctr"/>
            <a:r>
              <a:rPr lang="en-US" sz="1600" b="1" dirty="0" smtClean="0"/>
              <a:t>new interference through BC</a:t>
            </a:r>
            <a:endParaRPr lang="en-US" sz="1600" b="1" dirty="0"/>
          </a:p>
        </p:txBody>
      </p:sp>
      <p:sp>
        <p:nvSpPr>
          <p:cNvPr id="92" name="Textfeld 91"/>
          <p:cNvSpPr txBox="1"/>
          <p:nvPr/>
        </p:nvSpPr>
        <p:spPr>
          <a:xfrm>
            <a:off x="6007626" y="2286397"/>
            <a:ext cx="402674" cy="276999"/>
          </a:xfrm>
          <a:prstGeom prst="rect">
            <a:avLst/>
          </a:prstGeom>
          <a:noFill/>
        </p:spPr>
        <p:txBody>
          <a:bodyPr wrap="none" rtlCol="0">
            <a:spAutoFit/>
          </a:bodyPr>
          <a:lstStyle/>
          <a:p>
            <a:r>
              <a:rPr lang="en-US" sz="1200" dirty="0" smtClean="0">
                <a:solidFill>
                  <a:srgbClr val="000000"/>
                </a:solidFill>
              </a:rPr>
              <a:t>t=1</a:t>
            </a:r>
            <a:endParaRPr lang="en-US" sz="1200" dirty="0">
              <a:solidFill>
                <a:srgbClr val="000000"/>
              </a:solidFill>
            </a:endParaRPr>
          </a:p>
        </p:txBody>
      </p:sp>
      <p:cxnSp>
        <p:nvCxnSpPr>
          <p:cNvPr id="93" name="Gerade Verbindung 92"/>
          <p:cNvCxnSpPr/>
          <p:nvPr/>
        </p:nvCxnSpPr>
        <p:spPr>
          <a:xfrm>
            <a:off x="4120470" y="3107939"/>
            <a:ext cx="454510" cy="0"/>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4502428" y="3107940"/>
            <a:ext cx="894231" cy="460407"/>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5397263" y="3573016"/>
            <a:ext cx="399477" cy="0"/>
          </a:xfrm>
          <a:prstGeom prst="line">
            <a:avLst/>
          </a:prstGeom>
          <a:ln w="38100">
            <a:solidFill>
              <a:schemeClr val="accent4"/>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539552" y="2920257"/>
            <a:ext cx="1495922" cy="830997"/>
          </a:xfrm>
          <a:prstGeom prst="rect">
            <a:avLst/>
          </a:prstGeom>
          <a:noFill/>
        </p:spPr>
        <p:txBody>
          <a:bodyPr wrap="none" rtlCol="0">
            <a:spAutoFit/>
          </a:bodyPr>
          <a:lstStyle/>
          <a:p>
            <a:pPr algn="ctr"/>
            <a:r>
              <a:rPr lang="en-US" sz="1600" dirty="0" smtClean="0"/>
              <a:t>send BE</a:t>
            </a:r>
          </a:p>
          <a:p>
            <a:pPr algn="ctr"/>
            <a:r>
              <a:rPr lang="en-US" sz="1600" dirty="0"/>
              <a:t>a</a:t>
            </a:r>
            <a:r>
              <a:rPr lang="en-US" sz="1600" dirty="0" smtClean="0"/>
              <a:t>nd</a:t>
            </a:r>
          </a:p>
          <a:p>
            <a:pPr algn="ctr"/>
            <a:r>
              <a:rPr lang="en-US" sz="1600" dirty="0" smtClean="0"/>
              <a:t>decrement BC</a:t>
            </a:r>
            <a:endParaRPr lang="en-US" sz="1600" dirty="0"/>
          </a:p>
        </p:txBody>
      </p:sp>
    </p:spTree>
    <p:extLst>
      <p:ext uri="{BB962C8B-B14F-4D97-AF65-F5344CB8AC3E}">
        <p14:creationId xmlns:p14="http://schemas.microsoft.com/office/powerpoint/2010/main" val="256946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hteck 86"/>
          <p:cNvSpPr/>
          <p:nvPr/>
        </p:nvSpPr>
        <p:spPr>
          <a:xfrm>
            <a:off x="6833295" y="1446399"/>
            <a:ext cx="1841114" cy="360040"/>
          </a:xfrm>
          <a:prstGeom prst="rect">
            <a:avLst/>
          </a:prstGeom>
          <a:gradFill>
            <a:gsLst>
              <a:gs pos="0">
                <a:srgbClr val="92D050">
                  <a:lumMod val="85000"/>
                  <a:lumOff val="15000"/>
                </a:srgbClr>
              </a:gs>
              <a:gs pos="50000">
                <a:srgbClr val="92D050">
                  <a:lumMod val="55000"/>
                  <a:lumOff val="45000"/>
                </a:srgbClr>
              </a:gs>
              <a:gs pos="100000">
                <a:srgbClr val="92D050">
                  <a:lumMod val="40000"/>
                  <a:lumOff val="60000"/>
                </a:srgb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sp>
        <p:nvSpPr>
          <p:cNvPr id="83" name="Rechteck 82"/>
          <p:cNvSpPr/>
          <p:nvPr/>
        </p:nvSpPr>
        <p:spPr>
          <a:xfrm>
            <a:off x="4730404" y="1431083"/>
            <a:ext cx="1877789" cy="396045"/>
          </a:xfrm>
          <a:prstGeom prst="rect">
            <a:avLst/>
          </a:prstGeom>
          <a:gradFill flip="none" rotWithShape="1">
            <a:gsLst>
              <a:gs pos="0">
                <a:schemeClr val="accent2">
                  <a:lumMod val="50000"/>
                  <a:lumOff val="50000"/>
                </a:schemeClr>
              </a:gs>
              <a:gs pos="50000">
                <a:schemeClr val="accent2">
                  <a:lumMod val="55000"/>
                  <a:lumOff val="45000"/>
                </a:schemeClr>
              </a:gs>
              <a:gs pos="100000">
                <a:schemeClr val="accent2">
                  <a:lumMod val="55000"/>
                  <a:lumOff val="45000"/>
                </a:schemeClr>
              </a:gs>
            </a:gsLst>
            <a:lin ang="10800000" scaled="1"/>
            <a:tileRec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p:txBody>
      </p:sp>
      <p:sp>
        <p:nvSpPr>
          <p:cNvPr id="431" name="Rechteck 430"/>
          <p:cNvSpPr/>
          <p:nvPr/>
        </p:nvSpPr>
        <p:spPr>
          <a:xfrm>
            <a:off x="2755427" y="2311380"/>
            <a:ext cx="3600400" cy="31824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2" name="Rechteck 431"/>
          <p:cNvSpPr/>
          <p:nvPr/>
        </p:nvSpPr>
        <p:spPr>
          <a:xfrm>
            <a:off x="4583318" y="2441882"/>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452" name="Rechteck 451"/>
          <p:cNvSpPr/>
          <p:nvPr/>
        </p:nvSpPr>
        <p:spPr>
          <a:xfrm>
            <a:off x="5560495" y="347761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453" name="Gerade Verbindung 452"/>
          <p:cNvCxnSpPr>
            <a:stCxn id="452" idx="1"/>
          </p:cNvCxnSpPr>
          <p:nvPr/>
        </p:nvCxnSpPr>
        <p:spPr>
          <a:xfrm flipH="1">
            <a:off x="5347714" y="369363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Gerade Verbindung mit Pfeil 453"/>
          <p:cNvCxnSpPr>
            <a:stCxn id="452" idx="3"/>
          </p:cNvCxnSpPr>
          <p:nvPr/>
        </p:nvCxnSpPr>
        <p:spPr>
          <a:xfrm>
            <a:off x="6291541" y="369363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Gerade Verbindung mit Pfeil 454"/>
          <p:cNvCxnSpPr>
            <a:stCxn id="432" idx="2"/>
            <a:endCxn id="457" idx="0"/>
          </p:cNvCxnSpPr>
          <p:nvPr/>
        </p:nvCxnSpPr>
        <p:spPr>
          <a:xfrm>
            <a:off x="4983160" y="2657906"/>
            <a:ext cx="5054" cy="1947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2639102" y="2852606"/>
            <a:ext cx="1954324" cy="1063856"/>
            <a:chOff x="2639102" y="3164034"/>
            <a:chExt cx="1954324" cy="1063856"/>
          </a:xfrm>
        </p:grpSpPr>
        <p:sp>
          <p:nvSpPr>
            <p:cNvPr id="433" name="Rechteck 432"/>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1</a:t>
              </a:r>
              <a:endParaRPr lang="de-DE" sz="1000" dirty="0">
                <a:solidFill>
                  <a:srgbClr val="000000"/>
                </a:solidFill>
              </a:endParaRPr>
            </a:p>
          </p:txBody>
        </p:sp>
        <p:sp>
          <p:nvSpPr>
            <p:cNvPr id="434" name="Trapezoid 433"/>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5" name="Rechteck 434"/>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6" name="Rechteck 435"/>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7" name="Rechteck 436"/>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8" name="Rechteck 437"/>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9" name="Rechteck 438"/>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0" name="Rechteck 439"/>
            <p:cNvSpPr/>
            <p:nvPr/>
          </p:nvSpPr>
          <p:spPr>
            <a:xfrm>
              <a:off x="4009957" y="3288376"/>
              <a:ext cx="116112" cy="23222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solidFill>
                  <a:srgbClr val="000000"/>
                </a:solidFill>
              </a:endParaRPr>
            </a:p>
          </p:txBody>
        </p:sp>
        <p:sp>
          <p:nvSpPr>
            <p:cNvPr id="441" name="Rechteck 440"/>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2" name="Rechteck 441"/>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3" name="Rechteck 442"/>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chemeClr val="bg1"/>
                  </a:solidFill>
                </a:rPr>
                <a:t>1</a:t>
              </a:r>
              <a:endParaRPr lang="de-DE" sz="1050" b="1" dirty="0">
                <a:solidFill>
                  <a:schemeClr val="bg1"/>
                </a:solidFill>
              </a:endParaRPr>
            </a:p>
          </p:txBody>
        </p:sp>
        <p:sp>
          <p:nvSpPr>
            <p:cNvPr id="444" name="Rechteck 443"/>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chemeClr val="bg1"/>
                  </a:solidFill>
                </a:rPr>
                <a:t>1</a:t>
              </a:r>
              <a:endParaRPr lang="de-DE" b="1" dirty="0">
                <a:solidFill>
                  <a:schemeClr val="bg1"/>
                </a:solidFill>
              </a:endParaRPr>
            </a:p>
          </p:txBody>
        </p:sp>
        <p:sp>
          <p:nvSpPr>
            <p:cNvPr id="445" name="Rechteck 444"/>
            <p:cNvSpPr/>
            <p:nvPr/>
          </p:nvSpPr>
          <p:spPr>
            <a:xfrm>
              <a:off x="3893845"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0</a:t>
              </a:r>
              <a:endParaRPr lang="de-DE" sz="1050" b="1" dirty="0">
                <a:solidFill>
                  <a:srgbClr val="FFFFFF"/>
                </a:solidFill>
              </a:endParaRPr>
            </a:p>
          </p:txBody>
        </p:sp>
        <p:sp>
          <p:nvSpPr>
            <p:cNvPr id="446" name="Rechteck 445"/>
            <p:cNvSpPr/>
            <p:nvPr/>
          </p:nvSpPr>
          <p:spPr>
            <a:xfrm>
              <a:off x="4009957"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0</a:t>
              </a:r>
              <a:endParaRPr lang="de-DE" sz="1050" b="1" dirty="0">
                <a:solidFill>
                  <a:srgbClr val="FFFFFF"/>
                </a:solidFill>
              </a:endParaRPr>
            </a:p>
          </p:txBody>
        </p:sp>
        <p:sp>
          <p:nvSpPr>
            <p:cNvPr id="447" name="Textfeld 446"/>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448" name="Textfeld 447"/>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449" name="Gerade Verbindung 448"/>
            <p:cNvCxnSpPr>
              <a:stCxn id="434"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Gerade Verbindung 449"/>
            <p:cNvCxnSpPr>
              <a:stCxn id="435"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Gerade Verbindung 450"/>
            <p:cNvCxnSpPr>
              <a:stCxn id="441"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Gerade Verbindung mit Pfeil 455"/>
            <p:cNvCxnSpPr>
              <a:stCxn id="433" idx="3"/>
            </p:cNvCxnSpPr>
            <p:nvPr/>
          </p:nvCxnSpPr>
          <p:spPr>
            <a:xfrm>
              <a:off x="4367294" y="3695962"/>
              <a:ext cx="22613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66" name="Rechteck 465"/>
          <p:cNvSpPr/>
          <p:nvPr/>
        </p:nvSpPr>
        <p:spPr>
          <a:xfrm>
            <a:off x="3287174" y="237835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a:solidFill>
                  <a:srgbClr val="000000"/>
                </a:solidFill>
              </a:rPr>
              <a:t>norm</a:t>
            </a:r>
          </a:p>
        </p:txBody>
      </p:sp>
      <p:cxnSp>
        <p:nvCxnSpPr>
          <p:cNvPr id="468" name="Gerade Verbindung mit Pfeil 467"/>
          <p:cNvCxnSpPr>
            <a:stCxn id="466" idx="3"/>
            <a:endCxn id="432" idx="1"/>
          </p:cNvCxnSpPr>
          <p:nvPr/>
        </p:nvCxnSpPr>
        <p:spPr>
          <a:xfrm>
            <a:off x="3925715" y="2549894"/>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9" name="Gerade Verbindung mit Pfeil 468"/>
          <p:cNvCxnSpPr>
            <a:stCxn id="433" idx="0"/>
            <a:endCxn id="466" idx="2"/>
          </p:cNvCxnSpPr>
          <p:nvPr/>
        </p:nvCxnSpPr>
        <p:spPr>
          <a:xfrm flipV="1">
            <a:off x="3603106" y="2721437"/>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US" dirty="0" smtClean="0"/>
              <a:t>Worst-case Multiple Activation Processing Time</a:t>
            </a:r>
            <a:endParaRPr lang="en-US" dirty="0"/>
          </a:p>
        </p:txBody>
      </p:sp>
      <p:grpSp>
        <p:nvGrpSpPr>
          <p:cNvPr id="46" name="Gruppieren 45"/>
          <p:cNvGrpSpPr/>
          <p:nvPr/>
        </p:nvGrpSpPr>
        <p:grpSpPr>
          <a:xfrm>
            <a:off x="2639102" y="4269700"/>
            <a:ext cx="1954324" cy="1063856"/>
            <a:chOff x="2639102" y="3164034"/>
            <a:chExt cx="1954324" cy="1063856"/>
          </a:xfrm>
        </p:grpSpPr>
        <p:sp>
          <p:nvSpPr>
            <p:cNvPr id="47" name="Rechteck 46"/>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n</a:t>
              </a:r>
              <a:endParaRPr lang="de-DE" sz="1000" dirty="0">
                <a:solidFill>
                  <a:srgbClr val="000000"/>
                </a:solidFill>
              </a:endParaRPr>
            </a:p>
          </p:txBody>
        </p:sp>
        <p:sp>
          <p:nvSpPr>
            <p:cNvPr id="48" name="Trapezoid 47"/>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9" name="Rechteck 48"/>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0" name="Rechteck 49"/>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1" name="Rechteck 50"/>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 name="Rechteck 51"/>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 name="Rechteck 52"/>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4" name="Rechteck 53"/>
            <p:cNvSpPr/>
            <p:nvPr/>
          </p:nvSpPr>
          <p:spPr>
            <a:xfrm>
              <a:off x="4009957"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5" name="Rechteck 54"/>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6" name="Rechteck 55"/>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 name="Rechteck 56"/>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 name="Rechteck 57"/>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9" name="Rechteck 58"/>
            <p:cNvSpPr/>
            <p:nvPr/>
          </p:nvSpPr>
          <p:spPr>
            <a:xfrm>
              <a:off x="3893845"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0" name="Rechteck 59"/>
            <p:cNvSpPr/>
            <p:nvPr/>
          </p:nvSpPr>
          <p:spPr>
            <a:xfrm>
              <a:off x="4009957"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1" name="Textfeld 60"/>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62" name="Textfeld 61"/>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63" name="Gerade Verbindung 62"/>
            <p:cNvCxnSpPr>
              <a:stCxn id="48"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63"/>
            <p:cNvCxnSpPr>
              <a:stCxn id="49"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Gerade Verbindung 64"/>
            <p:cNvCxnSpPr>
              <a:stCxn id="55"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47" idx="3"/>
            </p:cNvCxnSpPr>
            <p:nvPr/>
          </p:nvCxnSpPr>
          <p:spPr>
            <a:xfrm>
              <a:off x="4367294" y="3695962"/>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1" name="Rechteck 140"/>
          <p:cNvSpPr/>
          <p:nvPr/>
        </p:nvSpPr>
        <p:spPr>
          <a:xfrm>
            <a:off x="5574468" y="419769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a:t>
            </a:r>
            <a:r>
              <a:rPr lang="de-DE" sz="1000" dirty="0" smtClean="0">
                <a:solidFill>
                  <a:srgbClr val="000000"/>
                </a:solidFill>
              </a:rPr>
              <a:t>n</a:t>
            </a:r>
            <a:endParaRPr lang="de-DE" sz="1000" dirty="0">
              <a:solidFill>
                <a:srgbClr val="000000"/>
              </a:solidFill>
            </a:endParaRPr>
          </a:p>
        </p:txBody>
      </p:sp>
      <p:cxnSp>
        <p:nvCxnSpPr>
          <p:cNvPr id="142" name="Gerade Verbindung 141"/>
          <p:cNvCxnSpPr>
            <a:stCxn id="141" idx="1"/>
          </p:cNvCxnSpPr>
          <p:nvPr/>
        </p:nvCxnSpPr>
        <p:spPr>
          <a:xfrm flipH="1">
            <a:off x="5361687" y="441371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Gerade Verbindung mit Pfeil 142"/>
          <p:cNvCxnSpPr>
            <a:stCxn id="141" idx="3"/>
          </p:cNvCxnSpPr>
          <p:nvPr/>
        </p:nvCxnSpPr>
        <p:spPr>
          <a:xfrm>
            <a:off x="6305514" y="441371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8" name="Gruppieren 517"/>
          <p:cNvGrpSpPr/>
          <p:nvPr/>
        </p:nvGrpSpPr>
        <p:grpSpPr>
          <a:xfrm>
            <a:off x="4593426" y="2852606"/>
            <a:ext cx="789575" cy="2480949"/>
            <a:chOff x="2593576" y="-1395865"/>
            <a:chExt cx="916465" cy="1063856"/>
          </a:xfrm>
        </p:grpSpPr>
        <p:sp>
          <p:nvSpPr>
            <p:cNvPr id="457" name="Rechteck 456"/>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458" name="Gruppieren 457"/>
            <p:cNvGrpSpPr/>
            <p:nvPr/>
          </p:nvGrpSpPr>
          <p:grpSpPr>
            <a:xfrm>
              <a:off x="2720467" y="-1274698"/>
              <a:ext cx="662684" cy="821522"/>
              <a:chOff x="2798911" y="2600908"/>
              <a:chExt cx="728953" cy="2200450"/>
            </a:xfrm>
          </p:grpSpPr>
          <p:cxnSp>
            <p:nvCxnSpPr>
              <p:cNvPr id="459" name="Gerade Verbindung 458"/>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0" name="Gerade Verbindung 459"/>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1" name="Gerade Verbindung 460"/>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62" name="Gruppieren 461"/>
            <p:cNvGrpSpPr/>
            <p:nvPr/>
          </p:nvGrpSpPr>
          <p:grpSpPr>
            <a:xfrm flipH="1">
              <a:off x="2720467" y="-1274698"/>
              <a:ext cx="662684" cy="821522"/>
              <a:chOff x="2798911" y="2600908"/>
              <a:chExt cx="728953" cy="2200450"/>
            </a:xfrm>
          </p:grpSpPr>
          <p:cxnSp>
            <p:nvCxnSpPr>
              <p:cNvPr id="463" name="Gerade Verbindung 462"/>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4" name="Gerade Verbindung 463"/>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5" name="Gerade Verbindung 464"/>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6" name="Textfeld 5"/>
          <p:cNvSpPr txBox="1"/>
          <p:nvPr/>
        </p:nvSpPr>
        <p:spPr>
          <a:xfrm rot="16200000">
            <a:off x="3404744" y="3893025"/>
            <a:ext cx="441146" cy="400110"/>
          </a:xfrm>
          <a:prstGeom prst="rect">
            <a:avLst/>
          </a:prstGeom>
          <a:noFill/>
        </p:spPr>
        <p:txBody>
          <a:bodyPr wrap="none" rtlCol="0">
            <a:spAutoFit/>
          </a:bodyPr>
          <a:lstStyle/>
          <a:p>
            <a:r>
              <a:rPr lang="en-US" sz="2000" b="1" dirty="0" smtClean="0"/>
              <a:t>…</a:t>
            </a:r>
            <a:endParaRPr lang="en-US" sz="2000" b="1" dirty="0"/>
          </a:p>
        </p:txBody>
      </p:sp>
      <p:sp>
        <p:nvSpPr>
          <p:cNvPr id="145" name="Textfeld 144"/>
          <p:cNvSpPr txBox="1"/>
          <p:nvPr/>
        </p:nvSpPr>
        <p:spPr>
          <a:xfrm rot="16200000">
            <a:off x="5705444" y="3849072"/>
            <a:ext cx="441146" cy="400110"/>
          </a:xfrm>
          <a:prstGeom prst="rect">
            <a:avLst/>
          </a:prstGeom>
          <a:noFill/>
        </p:spPr>
        <p:txBody>
          <a:bodyPr wrap="none" rtlCol="0">
            <a:spAutoFit/>
          </a:bodyPr>
          <a:lstStyle/>
          <a:p>
            <a:r>
              <a:rPr lang="en-US" sz="2000" b="1" dirty="0" smtClean="0"/>
              <a:t>…</a:t>
            </a:r>
            <a:endParaRPr lang="en-US" sz="2000" b="1" dirty="0"/>
          </a:p>
        </p:txBody>
      </p:sp>
      <p:sp>
        <p:nvSpPr>
          <p:cNvPr id="149" name="Rechteck 148"/>
          <p:cNvSpPr/>
          <p:nvPr/>
        </p:nvSpPr>
        <p:spPr>
          <a:xfrm>
            <a:off x="2458695" y="1438965"/>
            <a:ext cx="2053828" cy="382774"/>
          </a:xfrm>
          <a:prstGeom prst="rect">
            <a:avLst/>
          </a:prstGeom>
          <a:gradFill>
            <a:gsLst>
              <a:gs pos="0">
                <a:schemeClr val="accent4">
                  <a:lumMod val="60000"/>
                  <a:lumOff val="40000"/>
                </a:schemeClr>
              </a:gs>
              <a:gs pos="50000">
                <a:schemeClr val="accent4">
                  <a:lumMod val="40000"/>
                  <a:lumOff val="60000"/>
                </a:schemeClr>
              </a:gs>
              <a:gs pos="100000">
                <a:schemeClr val="accent4">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sp>
        <p:nvSpPr>
          <p:cNvPr id="150" name="Rechteck 149"/>
          <p:cNvSpPr/>
          <p:nvPr/>
        </p:nvSpPr>
        <p:spPr>
          <a:xfrm>
            <a:off x="1718026" y="1479889"/>
            <a:ext cx="549717" cy="296814"/>
          </a:xfrm>
          <a:prstGeom prst="rect">
            <a:avLst/>
          </a:prstGeom>
          <a:gradFill>
            <a:gsLst>
              <a:gs pos="0">
                <a:schemeClr val="accent1">
                  <a:lumMod val="60000"/>
                  <a:lumOff val="40000"/>
                </a:schemeClr>
              </a:gs>
              <a:gs pos="50000">
                <a:schemeClr val="accent1">
                  <a:lumMod val="40000"/>
                  <a:lumOff val="60000"/>
                </a:schemeClr>
              </a:gs>
              <a:gs pos="100000">
                <a:schemeClr val="accent1">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mc:AlternateContent xmlns:mc="http://schemas.openxmlformats.org/markup-compatibility/2006" xmlns:a14="http://schemas.microsoft.com/office/drawing/2010/main">
        <mc:Choice Requires="a14">
          <p:sp>
            <p:nvSpPr>
              <p:cNvPr id="151" name="Rechteck 150"/>
              <p:cNvSpPr/>
              <p:nvPr/>
            </p:nvSpPr>
            <p:spPr>
              <a:xfrm>
                <a:off x="539552" y="1412776"/>
                <a:ext cx="8496944" cy="388055"/>
              </a:xfrm>
              <a:prstGeom prst="rect">
                <a:avLst/>
              </a:prstGeom>
            </p:spPr>
            <p:txBody>
              <a:bodyPr wrap="square">
                <a:spAutoFit/>
              </a:bodyPr>
              <a:lstStyle/>
              <a:p>
                <a14:m>
                  <m:oMath xmlns:m="http://schemas.openxmlformats.org/officeDocument/2006/math">
                    <m:sSubSup>
                      <m:sSubSupPr>
                        <m:ctrlPr>
                          <a:rPr lang="de-DE" sz="1600" b="1" i="1" smtClean="0">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m:t>
                        </m:r>
                      </m:sup>
                    </m:sSubSup>
                    <m:d>
                      <m:dPr>
                        <m:ctrlPr>
                          <a:rPr lang="de-DE" sz="1600" b="1" i="1">
                            <a:latin typeface="Cambria Math"/>
                          </a:rPr>
                        </m:ctrlPr>
                      </m:dPr>
                      <m:e>
                        <m:r>
                          <a:rPr lang="de-DE" sz="1600" b="1" i="1">
                            <a:latin typeface="Cambria Math"/>
                          </a:rPr>
                          <m:t>𝒒</m:t>
                        </m:r>
                        <m:r>
                          <a:rPr lang="de-DE" sz="1600" b="1" i="1">
                            <a:latin typeface="Cambria Math"/>
                          </a:rPr>
                          <m:t>,</m:t>
                        </m:r>
                        <m:sSubSup>
                          <m:sSubSupPr>
                            <m:ctrlPr>
                              <a:rPr lang="de-DE" sz="1600" b="1" i="1">
                                <a:latin typeface="Cambria Math"/>
                              </a:rPr>
                            </m:ctrlPr>
                          </m:sSubSupPr>
                          <m:e>
                            <m:r>
                              <a:rPr lang="de-DE" sz="1600" b="1" i="1">
                                <a:latin typeface="Cambria Math"/>
                              </a:rPr>
                              <m:t>𝒂</m:t>
                            </m:r>
                          </m:e>
                          <m:sub>
                            <m:r>
                              <a:rPr lang="de-DE" sz="1600" b="1" i="1">
                                <a:latin typeface="Cambria Math"/>
                              </a:rPr>
                              <m:t>𝒊</m:t>
                            </m:r>
                          </m:sub>
                          <m:sup>
                            <m:r>
                              <a:rPr lang="de-DE" sz="1600" b="1" i="1">
                                <a:latin typeface="Cambria Math"/>
                              </a:rPr>
                              <m:t>𝒒</m:t>
                            </m:r>
                          </m:sup>
                        </m:sSubSup>
                      </m:e>
                    </m:d>
                    <m:r>
                      <a:rPr lang="de-DE" sz="1600" b="1" i="0" smtClean="0">
                        <a:latin typeface="Cambria Math"/>
                      </a:rPr>
                      <m:t>≤</m:t>
                    </m:r>
                    <m:r>
                      <a:rPr lang="de-DE" sz="1600" b="1">
                        <a:latin typeface="Cambria Math"/>
                      </a:rPr>
                      <m:t>𝐪</m:t>
                    </m:r>
                    <m:r>
                      <a:rPr lang="de-DE" sz="1600" b="1">
                        <a:latin typeface="Cambria Math"/>
                      </a:rPr>
                      <m:t>∗</m:t>
                    </m:r>
                    <m:r>
                      <a:rPr lang="de-DE" sz="1600" b="1">
                        <a:latin typeface="Cambria Math"/>
                      </a:rPr>
                      <m:t>𝐂</m:t>
                    </m:r>
                    <m:r>
                      <a:rPr lang="de-DE" sz="1600" b="1" i="0" smtClean="0">
                        <a:latin typeface="Cambria Math"/>
                      </a:rPr>
                      <m:t> </m:t>
                    </m:r>
                    <m:r>
                      <a:rPr lang="de-DE" sz="1600" b="1">
                        <a:latin typeface="Cambria Math"/>
                      </a:rPr>
                      <m:t>+</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𝒐𝒖𝒕</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𝑪</m:t>
                        </m:r>
                        <m:r>
                          <a:rPr lang="de-DE" sz="1600" b="1" i="1">
                            <a:latin typeface="Cambria Math"/>
                          </a:rPr>
                          <m:t>,</m:t>
                        </m:r>
                        <m:r>
                          <a:rPr lang="de-DE" sz="1600" b="1" i="1">
                            <a:latin typeface="Cambria Math"/>
                          </a:rPr>
                          <m:t>𝒒</m:t>
                        </m:r>
                      </m:e>
                    </m:d>
                  </m:oMath>
                </a14:m>
                <a:r>
                  <a:rPr lang="de-DE" sz="1600" b="1" i="1" dirty="0" smtClean="0">
                    <a:latin typeface="Cambria Math"/>
                  </a:rPr>
                  <a:t> </a:t>
                </a:r>
                <a14:m>
                  <m:oMath xmlns:m="http://schemas.openxmlformats.org/officeDocument/2006/math">
                    <m:r>
                      <a:rPr lang="de-DE" sz="1600" b="1" i="1">
                        <a:latin typeface="Cambria Math"/>
                      </a:rPr>
                      <m:t>+</m:t>
                    </m:r>
                    <m:r>
                      <a:rPr lang="de-DE" sz="1600" b="1" i="1" smtClean="0">
                        <a:latin typeface="Cambria Math"/>
                      </a:rPr>
                      <m:t> </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smtClean="0">
                            <a:latin typeface="Cambria Math"/>
                          </a:rPr>
                          <m:t>𝒊𝒏</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𝒒</m:t>
                        </m:r>
                        <m:r>
                          <a:rPr lang="de-DE" sz="1600" b="1"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smtClean="0">
                        <a:latin typeface="Cambria Math"/>
                      </a:rPr>
                      <m:t> </m:t>
                    </m:r>
                    <m:r>
                      <a:rPr lang="de-DE" sz="1600" b="1" i="1">
                        <a:latin typeface="Cambria Math"/>
                      </a:rPr>
                      <m:t>+</m:t>
                    </m:r>
                    <m:sSubSup>
                      <m:sSubSupPr>
                        <m:ctrlPr>
                          <a:rPr lang="de-DE" sz="1600" b="1" i="1" smtClean="0">
                            <a:solidFill>
                              <a:srgbClr val="C00000"/>
                            </a:solidFill>
                            <a:latin typeface="Cambria Math"/>
                          </a:rPr>
                        </m:ctrlPr>
                      </m:sSubSupPr>
                      <m:e>
                        <m:r>
                          <a:rPr lang="de-DE" sz="1600" b="1" i="1">
                            <a:solidFill>
                              <a:srgbClr val="C00000"/>
                            </a:solidFill>
                            <a:latin typeface="Cambria Math"/>
                          </a:rPr>
                          <m:t>𝑩</m:t>
                        </m:r>
                      </m:e>
                      <m:sub>
                        <m:r>
                          <a:rPr lang="de-DE" sz="1600" b="1" i="1" smtClean="0">
                            <a:solidFill>
                              <a:srgbClr val="C00000"/>
                            </a:solidFill>
                            <a:latin typeface="Cambria Math"/>
                          </a:rPr>
                          <m:t>𝒊</m:t>
                        </m:r>
                        <m:r>
                          <a:rPr lang="de-DE" sz="1600" b="1" i="1" smtClean="0">
                            <a:solidFill>
                              <a:srgbClr val="C00000"/>
                            </a:solidFill>
                            <a:latin typeface="Cambria Math"/>
                          </a:rPr>
                          <m:t>,</m:t>
                        </m:r>
                        <m:r>
                          <a:rPr lang="de-DE" sz="1600" b="1" i="1" smtClean="0">
                            <a:solidFill>
                              <a:srgbClr val="C00000"/>
                            </a:solidFill>
                            <a:latin typeface="Cambria Math"/>
                          </a:rPr>
                          <m:t>𝒒</m:t>
                        </m:r>
                      </m:sub>
                      <m:sup>
                        <m:r>
                          <a:rPr lang="de-DE" sz="1600" b="1" i="1" smtClean="0">
                            <a:solidFill>
                              <a:srgbClr val="C00000"/>
                            </a:solidFill>
                            <a:latin typeface="Cambria Math"/>
                          </a:rPr>
                          <m:t>𝑳𝑷</m:t>
                        </m:r>
                      </m:sup>
                    </m:sSubSup>
                    <m:r>
                      <a:rPr lang="de-DE" sz="1600" b="1"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𝑩</m:t>
                        </m:r>
                      </m:e>
                      <m:sub>
                        <m:r>
                          <a:rPr lang="de-DE" sz="1600" i="1">
                            <a:solidFill>
                              <a:srgbClr val="C00000"/>
                            </a:solidFill>
                            <a:latin typeface="Cambria Math"/>
                          </a:rPr>
                          <m:t>𝒊</m:t>
                        </m:r>
                      </m:sub>
                      <m:sup>
                        <m:r>
                          <a:rPr lang="de-DE" sz="1600" i="1">
                            <a:solidFill>
                              <a:srgbClr val="C00000"/>
                            </a:solidFill>
                            <a:latin typeface="Cambria Math"/>
                          </a:rPr>
                          <m:t>+</m:t>
                        </m:r>
                      </m:sup>
                    </m:sSubSup>
                    <m:d>
                      <m:dPr>
                        <m:ctrlPr>
                          <a:rPr lang="de-DE" sz="1600" i="1">
                            <a:solidFill>
                              <a:srgbClr val="C00000"/>
                            </a:solidFill>
                            <a:latin typeface="Cambria Math"/>
                          </a:rPr>
                        </m:ctrlPr>
                      </m:dPr>
                      <m:e>
                        <m:r>
                          <a:rPr lang="de-DE" sz="1600" i="1">
                            <a:solidFill>
                              <a:srgbClr val="C00000"/>
                            </a:solidFill>
                            <a:latin typeface="Cambria Math"/>
                          </a:rPr>
                          <m:t>𝒒</m:t>
                        </m:r>
                        <m:r>
                          <a:rPr lang="de-DE" sz="1600"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𝒂</m:t>
                            </m:r>
                          </m:e>
                          <m:sub>
                            <m:r>
                              <a:rPr lang="de-DE" sz="1600" i="1">
                                <a:solidFill>
                                  <a:srgbClr val="C00000"/>
                                </a:solidFill>
                                <a:latin typeface="Cambria Math"/>
                              </a:rPr>
                              <m:t>𝒊</m:t>
                            </m:r>
                          </m:sub>
                          <m:sup>
                            <m:r>
                              <a:rPr lang="de-DE" sz="1600" i="1">
                                <a:solidFill>
                                  <a:srgbClr val="C00000"/>
                                </a:solidFill>
                                <a:latin typeface="Cambria Math"/>
                              </a:rPr>
                              <m:t>𝒒</m:t>
                            </m:r>
                          </m:sup>
                        </m:sSubSup>
                      </m:e>
                    </m:d>
                    <m:r>
                      <a:rPr lang="de-DE" sz="1600" b="1" i="1">
                        <a:solidFill>
                          <a:srgbClr val="C00000"/>
                        </a:solidFill>
                        <a:latin typeface="Cambria Math"/>
                      </a:rPr>
                      <m:t>−</m:t>
                    </m:r>
                    <m:r>
                      <a:rPr lang="de-DE" sz="1600" b="1" i="1">
                        <a:solidFill>
                          <a:srgbClr val="C00000"/>
                        </a:solidFill>
                        <a:latin typeface="Cambria Math"/>
                      </a:rPr>
                      <m:t>𝑪</m:t>
                    </m:r>
                    <m:r>
                      <a:rPr lang="de-DE" sz="1600" b="1" i="1">
                        <a:solidFill>
                          <a:srgbClr val="C00000"/>
                        </a:solidFill>
                        <a:latin typeface="Cambria Math"/>
                      </a:rPr>
                      <m:t>)</m:t>
                    </m:r>
                  </m:oMath>
                </a14:m>
                <a:endParaRPr lang="de-DE" sz="1600" b="1" dirty="0"/>
              </a:p>
            </p:txBody>
          </p:sp>
        </mc:Choice>
        <mc:Fallback xmlns="">
          <p:sp>
            <p:nvSpPr>
              <p:cNvPr id="151" name="Rechteck 150"/>
              <p:cNvSpPr>
                <a:spLocks noRot="1" noChangeAspect="1" noMove="1" noResize="1" noEditPoints="1" noAdjustHandles="1" noChangeArrowheads="1" noChangeShapeType="1" noTextEdit="1"/>
              </p:cNvSpPr>
              <p:nvPr/>
            </p:nvSpPr>
            <p:spPr>
              <a:xfrm>
                <a:off x="539552" y="1412776"/>
                <a:ext cx="8496944" cy="388055"/>
              </a:xfrm>
              <a:prstGeom prst="rect">
                <a:avLst/>
              </a:prstGeom>
              <a:blipFill rotWithShape="1">
                <a:blip r:embed="rId2"/>
                <a:stretch>
                  <a:fillRect b="-3175"/>
                </a:stretch>
              </a:blipFill>
            </p:spPr>
            <p:txBody>
              <a:bodyPr/>
              <a:lstStyle/>
              <a:p>
                <a:r>
                  <a:rPr lang="en-US">
                    <a:noFill/>
                  </a:rPr>
                  <a:t> </a:t>
                </a:r>
              </a:p>
            </p:txBody>
          </p:sp>
        </mc:Fallback>
      </mc:AlternateContent>
      <p:cxnSp>
        <p:nvCxnSpPr>
          <p:cNvPr id="152" name="Gerade Verbindung 151"/>
          <p:cNvCxnSpPr/>
          <p:nvPr/>
        </p:nvCxnSpPr>
        <p:spPr>
          <a:xfrm>
            <a:off x="4138916" y="3568347"/>
            <a:ext cx="454510"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3" name="Gerade Verbindung 152"/>
          <p:cNvCxnSpPr/>
          <p:nvPr/>
        </p:nvCxnSpPr>
        <p:spPr>
          <a:xfrm>
            <a:off x="4520874" y="3568348"/>
            <a:ext cx="840813" cy="220692"/>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4" name="Gerade Verbindung 153"/>
          <p:cNvCxnSpPr/>
          <p:nvPr/>
        </p:nvCxnSpPr>
        <p:spPr>
          <a:xfrm>
            <a:off x="5396659" y="3789040"/>
            <a:ext cx="399477" cy="0"/>
          </a:xfrm>
          <a:prstGeom prst="line">
            <a:avLst/>
          </a:prstGeom>
          <a:ln w="38100">
            <a:solidFill>
              <a:schemeClr val="accent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6" name="Ellipse 165"/>
          <p:cNvSpPr/>
          <p:nvPr/>
        </p:nvSpPr>
        <p:spPr>
          <a:xfrm>
            <a:off x="3721468" y="2755256"/>
            <a:ext cx="533048" cy="1215829"/>
          </a:xfrm>
          <a:prstGeom prst="ellipse">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7" name="Rechteck 166"/>
          <p:cNvSpPr/>
          <p:nvPr/>
        </p:nvSpPr>
        <p:spPr>
          <a:xfrm>
            <a:off x="4155286" y="5579948"/>
            <a:ext cx="4737194" cy="369332"/>
          </a:xfrm>
          <a:prstGeom prst="rect">
            <a:avLst/>
          </a:prstGeom>
        </p:spPr>
        <p:txBody>
          <a:bodyPr wrap="none">
            <a:spAutoFit/>
          </a:bodyPr>
          <a:lstStyle/>
          <a:p>
            <a:pPr algn="r"/>
            <a:r>
              <a:rPr lang="en-US" i="1" dirty="0"/>
              <a:t>For </a:t>
            </a:r>
            <a:r>
              <a:rPr lang="en-US" i="1" dirty="0" smtClean="0"/>
              <a:t>details and equations </a:t>
            </a:r>
            <a:r>
              <a:rPr lang="en-US" i="1" dirty="0"/>
              <a:t>look into</a:t>
            </a:r>
            <a:r>
              <a:rPr lang="en-US" i="1" dirty="0">
                <a:solidFill>
                  <a:schemeClr val="accent6"/>
                </a:solidFill>
              </a:rPr>
              <a:t> </a:t>
            </a:r>
            <a:r>
              <a:rPr lang="en-US" i="1" dirty="0"/>
              <a:t>the paper</a:t>
            </a:r>
          </a:p>
        </p:txBody>
      </p:sp>
      <mc:AlternateContent xmlns:mc="http://schemas.openxmlformats.org/markup-compatibility/2006" xmlns:a14="http://schemas.microsoft.com/office/drawing/2010/main">
        <mc:Choice Requires="a14">
          <p:sp>
            <p:nvSpPr>
              <p:cNvPr id="168" name="Rechteck 167"/>
              <p:cNvSpPr/>
              <p:nvPr/>
            </p:nvSpPr>
            <p:spPr>
              <a:xfrm>
                <a:off x="350317" y="5178381"/>
                <a:ext cx="2554809" cy="764120"/>
              </a:xfrm>
              <a:prstGeom prst="rect">
                <a:avLst/>
              </a:prstGeom>
            </p:spPr>
            <p:txBody>
              <a:bodyPr wrap="square">
                <a:spAutoFit/>
              </a:bodyPr>
              <a:lstStyle/>
              <a:p>
                <a14:m>
                  <m:oMath xmlns:m="http://schemas.openxmlformats.org/officeDocument/2006/math">
                    <m:r>
                      <a:rPr lang="de-DE" sz="1400" b="0" i="1" smtClean="0">
                        <a:latin typeface="Cambria Math"/>
                      </a:rPr>
                      <m:t>𝑞</m:t>
                    </m:r>
                    <m:r>
                      <a:rPr lang="de-DE" sz="1400" b="0" i="0" smtClean="0">
                        <a:latin typeface="Cambria Math"/>
                      </a:rPr>
                      <m:t> </m:t>
                    </m:r>
                  </m:oMath>
                </a14:m>
                <a:r>
                  <a:rPr lang="en-US" sz="1400" dirty="0" smtClean="0"/>
                  <a:t>: number of flits</a:t>
                </a:r>
                <a:endParaRPr lang="de-DE" sz="1400" dirty="0"/>
              </a:p>
              <a:p>
                <a14:m>
                  <m:oMath xmlns:m="http://schemas.openxmlformats.org/officeDocument/2006/math">
                    <m:sSubSup>
                      <m:sSubSupPr>
                        <m:ctrlPr>
                          <a:rPr lang="de-DE" sz="1400" i="1">
                            <a:latin typeface="Cambria Math"/>
                          </a:rPr>
                        </m:ctrlPr>
                      </m:sSubSupPr>
                      <m:e>
                        <m:r>
                          <a:rPr lang="de-DE" sz="1400" b="0" i="1">
                            <a:latin typeface="Cambria Math"/>
                          </a:rPr>
                          <m:t>𝑎</m:t>
                        </m:r>
                      </m:e>
                      <m:sub>
                        <m:r>
                          <a:rPr lang="de-DE" sz="1400" b="0" i="1">
                            <a:latin typeface="Cambria Math"/>
                          </a:rPr>
                          <m:t>𝑖</m:t>
                        </m:r>
                      </m:sub>
                      <m:sup>
                        <m:r>
                          <a:rPr lang="de-DE" sz="1400" b="0" i="1">
                            <a:latin typeface="Cambria Math"/>
                          </a:rPr>
                          <m:t>𝑞</m:t>
                        </m:r>
                      </m:sup>
                    </m:sSubSup>
                  </m:oMath>
                </a14:m>
                <a:r>
                  <a:rPr lang="en-US" sz="1400" dirty="0" smtClean="0"/>
                  <a:t> : arrival time of event q</a:t>
                </a:r>
                <a:endParaRPr lang="de-DE" sz="1400" dirty="0" smtClean="0">
                  <a:latin typeface="Cambria Math"/>
                </a:endParaRPr>
              </a:p>
              <a:p>
                <a:r>
                  <a:rPr lang="de-DE" sz="1400" dirty="0" smtClean="0">
                    <a:latin typeface="Cambria Math"/>
                  </a:rPr>
                  <a:t>C </a:t>
                </a:r>
                <a:r>
                  <a:rPr lang="en-US" sz="1400" dirty="0" smtClean="0"/>
                  <a:t>: single flit transmission time</a:t>
                </a:r>
                <a:endParaRPr lang="de-DE" sz="1400" dirty="0"/>
              </a:p>
            </p:txBody>
          </p:sp>
        </mc:Choice>
        <mc:Fallback xmlns="">
          <p:sp>
            <p:nvSpPr>
              <p:cNvPr id="168" name="Rechteck 167"/>
              <p:cNvSpPr>
                <a:spLocks noRot="1" noChangeAspect="1" noMove="1" noResize="1" noEditPoints="1" noAdjustHandles="1" noChangeArrowheads="1" noChangeShapeType="1" noTextEdit="1"/>
              </p:cNvSpPr>
              <p:nvPr/>
            </p:nvSpPr>
            <p:spPr>
              <a:xfrm>
                <a:off x="350317" y="5178381"/>
                <a:ext cx="2554809" cy="764120"/>
              </a:xfrm>
              <a:prstGeom prst="rect">
                <a:avLst/>
              </a:prstGeom>
              <a:blipFill rotWithShape="1">
                <a:blip r:embed="rId3"/>
                <a:stretch>
                  <a:fillRect l="-476" t="-794" r="-476" b="-7143"/>
                </a:stretch>
              </a:blipFill>
            </p:spPr>
            <p:txBody>
              <a:bodyPr/>
              <a:lstStyle/>
              <a:p>
                <a:r>
                  <a:rPr lang="en-US">
                    <a:noFill/>
                  </a:rPr>
                  <a:t> </a:t>
                </a:r>
              </a:p>
            </p:txBody>
          </p:sp>
        </mc:Fallback>
      </mc:AlternateContent>
      <p:cxnSp>
        <p:nvCxnSpPr>
          <p:cNvPr id="5" name="Gerade Verbindung mit Pfeil 4"/>
          <p:cNvCxnSpPr>
            <a:endCxn id="166" idx="7"/>
          </p:cNvCxnSpPr>
          <p:nvPr/>
        </p:nvCxnSpPr>
        <p:spPr>
          <a:xfrm flipH="1">
            <a:off x="4176453" y="2527300"/>
            <a:ext cx="2745048" cy="4060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AutoShape 6"/>
          <p:cNvSpPr>
            <a:spLocks/>
          </p:cNvSpPr>
          <p:nvPr/>
        </p:nvSpPr>
        <p:spPr bwMode="auto">
          <a:xfrm>
            <a:off x="7092280" y="2374733"/>
            <a:ext cx="1433079" cy="766235"/>
          </a:xfrm>
          <a:prstGeom prst="accentBorderCallout2">
            <a:avLst>
              <a:gd name="adj1" fmla="val 19137"/>
              <a:gd name="adj2" fmla="val -3352"/>
              <a:gd name="adj3" fmla="val 19356"/>
              <a:gd name="adj4" fmla="val -12128"/>
              <a:gd name="adj5" fmla="val -68379"/>
              <a:gd name="adj6" fmla="val -17246"/>
            </a:avLst>
          </a:prstGeom>
          <a:gradFill>
            <a:gsLst>
              <a:gs pos="0">
                <a:srgbClr val="92D050">
                  <a:lumMod val="85000"/>
                  <a:lumOff val="15000"/>
                </a:srgbClr>
              </a:gs>
              <a:gs pos="50000">
                <a:srgbClr val="92D050">
                  <a:lumMod val="55000"/>
                  <a:lumOff val="45000"/>
                </a:srgbClr>
              </a:gs>
              <a:gs pos="100000">
                <a:srgbClr val="92D050">
                  <a:lumMod val="40000"/>
                  <a:lumOff val="60000"/>
                </a:srgbClr>
              </a:gs>
            </a:gsLst>
            <a:lin ang="0" scaled="0"/>
          </a:gradFill>
          <a:ln w="19050">
            <a:solidFill>
              <a:schemeClr val="tx1"/>
            </a:solidFill>
            <a:miter lim="800000"/>
            <a:headEnd/>
            <a:tailEnd type="arrow" w="med" len="med"/>
          </a:ln>
        </p:spPr>
        <p:txBody>
          <a:bodyPr lIns="36000" tIns="36000" rIns="36000" bIns="36000" anchor="ctr" anchorCtr="0"/>
          <a:lstStyle/>
          <a:p>
            <a:pPr algn="ctr"/>
            <a:r>
              <a:rPr lang="en-US" sz="1600" b="1" dirty="0" smtClean="0"/>
              <a:t>new interference through BC</a:t>
            </a:r>
            <a:endParaRPr lang="en-US" sz="1600" b="1" dirty="0"/>
          </a:p>
        </p:txBody>
      </p:sp>
      <p:sp>
        <p:nvSpPr>
          <p:cNvPr id="92" name="Textfeld 91"/>
          <p:cNvSpPr txBox="1"/>
          <p:nvPr/>
        </p:nvSpPr>
        <p:spPr>
          <a:xfrm>
            <a:off x="6007626" y="2286397"/>
            <a:ext cx="402674" cy="276999"/>
          </a:xfrm>
          <a:prstGeom prst="rect">
            <a:avLst/>
          </a:prstGeom>
          <a:noFill/>
        </p:spPr>
        <p:txBody>
          <a:bodyPr wrap="none" rtlCol="0">
            <a:spAutoFit/>
          </a:bodyPr>
          <a:lstStyle/>
          <a:p>
            <a:r>
              <a:rPr lang="en-US" sz="1200" dirty="0" smtClean="0">
                <a:solidFill>
                  <a:srgbClr val="000000"/>
                </a:solidFill>
              </a:rPr>
              <a:t>t=2</a:t>
            </a:r>
            <a:endParaRPr lang="en-US" sz="1200" dirty="0">
              <a:solidFill>
                <a:srgbClr val="000000"/>
              </a:solidFill>
            </a:endParaRPr>
          </a:p>
        </p:txBody>
      </p:sp>
      <p:cxnSp>
        <p:nvCxnSpPr>
          <p:cNvPr id="93" name="Gerade Verbindung 92"/>
          <p:cNvCxnSpPr/>
          <p:nvPr/>
        </p:nvCxnSpPr>
        <p:spPr>
          <a:xfrm>
            <a:off x="4120470" y="3107939"/>
            <a:ext cx="454510" cy="0"/>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4502428" y="3107940"/>
            <a:ext cx="894231" cy="460407"/>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5397263" y="3573016"/>
            <a:ext cx="399477" cy="0"/>
          </a:xfrm>
          <a:prstGeom prst="line">
            <a:avLst/>
          </a:prstGeom>
          <a:ln w="38100">
            <a:solidFill>
              <a:schemeClr val="accent4"/>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539552" y="2920257"/>
            <a:ext cx="1495922" cy="830997"/>
          </a:xfrm>
          <a:prstGeom prst="rect">
            <a:avLst/>
          </a:prstGeom>
          <a:noFill/>
        </p:spPr>
        <p:txBody>
          <a:bodyPr wrap="none" rtlCol="0">
            <a:spAutoFit/>
          </a:bodyPr>
          <a:lstStyle/>
          <a:p>
            <a:pPr algn="ctr"/>
            <a:r>
              <a:rPr lang="en-US" sz="1600" dirty="0" smtClean="0"/>
              <a:t>send BE</a:t>
            </a:r>
          </a:p>
          <a:p>
            <a:pPr algn="ctr"/>
            <a:r>
              <a:rPr lang="en-US" sz="1600" dirty="0"/>
              <a:t>a</a:t>
            </a:r>
            <a:r>
              <a:rPr lang="en-US" sz="1600" dirty="0" smtClean="0"/>
              <a:t>nd</a:t>
            </a:r>
          </a:p>
          <a:p>
            <a:pPr algn="ctr"/>
            <a:r>
              <a:rPr lang="en-US" sz="1600" dirty="0" smtClean="0"/>
              <a:t>decrement BC</a:t>
            </a:r>
            <a:endParaRPr lang="en-US" sz="1600" dirty="0"/>
          </a:p>
        </p:txBody>
      </p:sp>
    </p:spTree>
    <p:extLst>
      <p:ext uri="{BB962C8B-B14F-4D97-AF65-F5344CB8AC3E}">
        <p14:creationId xmlns:p14="http://schemas.microsoft.com/office/powerpoint/2010/main" val="371799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hteck 86"/>
          <p:cNvSpPr/>
          <p:nvPr/>
        </p:nvSpPr>
        <p:spPr>
          <a:xfrm>
            <a:off x="6833295" y="1446399"/>
            <a:ext cx="1841114" cy="360040"/>
          </a:xfrm>
          <a:prstGeom prst="rect">
            <a:avLst/>
          </a:prstGeom>
          <a:gradFill>
            <a:gsLst>
              <a:gs pos="0">
                <a:srgbClr val="92D050">
                  <a:lumMod val="85000"/>
                  <a:lumOff val="15000"/>
                </a:srgbClr>
              </a:gs>
              <a:gs pos="50000">
                <a:srgbClr val="92D050">
                  <a:lumMod val="55000"/>
                  <a:lumOff val="45000"/>
                </a:srgbClr>
              </a:gs>
              <a:gs pos="100000">
                <a:srgbClr val="92D050">
                  <a:lumMod val="40000"/>
                  <a:lumOff val="60000"/>
                </a:srgb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sp>
        <p:nvSpPr>
          <p:cNvPr id="83" name="Rechteck 82"/>
          <p:cNvSpPr/>
          <p:nvPr/>
        </p:nvSpPr>
        <p:spPr>
          <a:xfrm>
            <a:off x="4730404" y="1431083"/>
            <a:ext cx="1877789" cy="396045"/>
          </a:xfrm>
          <a:prstGeom prst="rect">
            <a:avLst/>
          </a:prstGeom>
          <a:gradFill flip="none" rotWithShape="1">
            <a:gsLst>
              <a:gs pos="0">
                <a:schemeClr val="accent2">
                  <a:lumMod val="50000"/>
                  <a:lumOff val="50000"/>
                </a:schemeClr>
              </a:gs>
              <a:gs pos="50000">
                <a:schemeClr val="accent2">
                  <a:lumMod val="55000"/>
                  <a:lumOff val="45000"/>
                </a:schemeClr>
              </a:gs>
              <a:gs pos="100000">
                <a:schemeClr val="accent2">
                  <a:lumMod val="55000"/>
                  <a:lumOff val="45000"/>
                </a:schemeClr>
              </a:gs>
            </a:gsLst>
            <a:lin ang="10800000" scaled="1"/>
            <a:tileRec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p:txBody>
      </p:sp>
      <p:sp>
        <p:nvSpPr>
          <p:cNvPr id="431" name="Rechteck 430"/>
          <p:cNvSpPr/>
          <p:nvPr/>
        </p:nvSpPr>
        <p:spPr>
          <a:xfrm>
            <a:off x="2755427" y="2311380"/>
            <a:ext cx="3600400" cy="31824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2" name="Rechteck 431"/>
          <p:cNvSpPr/>
          <p:nvPr/>
        </p:nvSpPr>
        <p:spPr>
          <a:xfrm>
            <a:off x="4583318" y="2441882"/>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452" name="Rechteck 451"/>
          <p:cNvSpPr/>
          <p:nvPr/>
        </p:nvSpPr>
        <p:spPr>
          <a:xfrm>
            <a:off x="5560495" y="347761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453" name="Gerade Verbindung 452"/>
          <p:cNvCxnSpPr>
            <a:stCxn id="452" idx="1"/>
          </p:cNvCxnSpPr>
          <p:nvPr/>
        </p:nvCxnSpPr>
        <p:spPr>
          <a:xfrm flipH="1">
            <a:off x="5347714" y="369363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Gerade Verbindung mit Pfeil 453"/>
          <p:cNvCxnSpPr>
            <a:stCxn id="452" idx="3"/>
          </p:cNvCxnSpPr>
          <p:nvPr/>
        </p:nvCxnSpPr>
        <p:spPr>
          <a:xfrm>
            <a:off x="6291541" y="369363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Gerade Verbindung mit Pfeil 454"/>
          <p:cNvCxnSpPr>
            <a:stCxn id="432" idx="2"/>
            <a:endCxn id="457" idx="0"/>
          </p:cNvCxnSpPr>
          <p:nvPr/>
        </p:nvCxnSpPr>
        <p:spPr>
          <a:xfrm>
            <a:off x="4983160" y="2657906"/>
            <a:ext cx="5054" cy="1947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2639102" y="2852606"/>
            <a:ext cx="1954324" cy="1063856"/>
            <a:chOff x="2639102" y="3164034"/>
            <a:chExt cx="1954324" cy="1063856"/>
          </a:xfrm>
        </p:grpSpPr>
        <p:sp>
          <p:nvSpPr>
            <p:cNvPr id="433" name="Rechteck 432"/>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1</a:t>
              </a:r>
              <a:endParaRPr lang="de-DE" sz="1000" dirty="0">
                <a:solidFill>
                  <a:srgbClr val="000000"/>
                </a:solidFill>
              </a:endParaRPr>
            </a:p>
          </p:txBody>
        </p:sp>
        <p:sp>
          <p:nvSpPr>
            <p:cNvPr id="434" name="Trapezoid 433"/>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5" name="Rechteck 434"/>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6" name="Rechteck 435"/>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7" name="Rechteck 436"/>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8" name="Rechteck 437"/>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9" name="Rechteck 438"/>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0" name="Rechteck 439"/>
            <p:cNvSpPr/>
            <p:nvPr/>
          </p:nvSpPr>
          <p:spPr>
            <a:xfrm>
              <a:off x="4009957" y="3288376"/>
              <a:ext cx="116112" cy="23222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solidFill>
                  <a:srgbClr val="000000"/>
                </a:solidFill>
              </a:endParaRPr>
            </a:p>
          </p:txBody>
        </p:sp>
        <p:sp>
          <p:nvSpPr>
            <p:cNvPr id="441" name="Rechteck 440"/>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2" name="Rechteck 441"/>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3" name="Rechteck 442"/>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chemeClr val="bg1"/>
                  </a:solidFill>
                </a:rPr>
                <a:t>1</a:t>
              </a:r>
              <a:endParaRPr lang="de-DE" sz="1050" b="1" dirty="0">
                <a:solidFill>
                  <a:schemeClr val="bg1"/>
                </a:solidFill>
              </a:endParaRPr>
            </a:p>
          </p:txBody>
        </p:sp>
        <p:sp>
          <p:nvSpPr>
            <p:cNvPr id="444" name="Rechteck 443"/>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chemeClr val="bg1"/>
                  </a:solidFill>
                </a:rPr>
                <a:t>1</a:t>
              </a:r>
              <a:endParaRPr lang="de-DE" b="1" dirty="0">
                <a:solidFill>
                  <a:schemeClr val="bg1"/>
                </a:solidFill>
              </a:endParaRPr>
            </a:p>
          </p:txBody>
        </p:sp>
        <p:sp>
          <p:nvSpPr>
            <p:cNvPr id="445" name="Rechteck 444"/>
            <p:cNvSpPr/>
            <p:nvPr/>
          </p:nvSpPr>
          <p:spPr>
            <a:xfrm>
              <a:off x="3893845"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rgbClr val="FFFFFF"/>
                  </a:solidFill>
                </a:rPr>
                <a:t>0</a:t>
              </a:r>
              <a:endParaRPr lang="de-DE" sz="1050" b="1" dirty="0">
                <a:solidFill>
                  <a:srgbClr val="FFFFFF"/>
                </a:solidFill>
              </a:endParaRPr>
            </a:p>
          </p:txBody>
        </p:sp>
        <p:sp>
          <p:nvSpPr>
            <p:cNvPr id="446" name="Rechteck 445"/>
            <p:cNvSpPr/>
            <p:nvPr/>
          </p:nvSpPr>
          <p:spPr>
            <a:xfrm>
              <a:off x="4009957" y="376564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rgbClr val="FFFFFF"/>
                  </a:solidFill>
                </a:rPr>
                <a:t>0</a:t>
              </a:r>
              <a:endParaRPr lang="de-DE" sz="1050" b="1" dirty="0">
                <a:solidFill>
                  <a:srgbClr val="FFFFFF"/>
                </a:solidFill>
              </a:endParaRPr>
            </a:p>
          </p:txBody>
        </p:sp>
        <p:sp>
          <p:nvSpPr>
            <p:cNvPr id="447" name="Textfeld 446"/>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448" name="Textfeld 447"/>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449" name="Gerade Verbindung 448"/>
            <p:cNvCxnSpPr>
              <a:stCxn id="434"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Gerade Verbindung 449"/>
            <p:cNvCxnSpPr>
              <a:stCxn id="435"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Gerade Verbindung 450"/>
            <p:cNvCxnSpPr>
              <a:stCxn id="441"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Gerade Verbindung mit Pfeil 455"/>
            <p:cNvCxnSpPr>
              <a:stCxn id="433" idx="3"/>
            </p:cNvCxnSpPr>
            <p:nvPr/>
          </p:nvCxnSpPr>
          <p:spPr>
            <a:xfrm>
              <a:off x="4367294" y="3695962"/>
              <a:ext cx="22613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66" name="Rechteck 465"/>
          <p:cNvSpPr/>
          <p:nvPr/>
        </p:nvSpPr>
        <p:spPr>
          <a:xfrm>
            <a:off x="3287174" y="2378351"/>
            <a:ext cx="638541" cy="343086"/>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err="1" smtClean="0">
                <a:solidFill>
                  <a:srgbClr val="000000"/>
                </a:solidFill>
              </a:rPr>
              <a:t>crit</a:t>
            </a:r>
            <a:endParaRPr lang="de-DE" sz="1000" b="1" dirty="0">
              <a:solidFill>
                <a:srgbClr val="000000"/>
              </a:solidFill>
            </a:endParaRPr>
          </a:p>
        </p:txBody>
      </p:sp>
      <p:cxnSp>
        <p:nvCxnSpPr>
          <p:cNvPr id="468" name="Gerade Verbindung mit Pfeil 467"/>
          <p:cNvCxnSpPr>
            <a:stCxn id="466" idx="3"/>
            <a:endCxn id="432" idx="1"/>
          </p:cNvCxnSpPr>
          <p:nvPr/>
        </p:nvCxnSpPr>
        <p:spPr>
          <a:xfrm>
            <a:off x="3925715" y="2549894"/>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9" name="Gerade Verbindung mit Pfeil 468"/>
          <p:cNvCxnSpPr>
            <a:stCxn id="433" idx="0"/>
            <a:endCxn id="466" idx="2"/>
          </p:cNvCxnSpPr>
          <p:nvPr/>
        </p:nvCxnSpPr>
        <p:spPr>
          <a:xfrm flipV="1">
            <a:off x="3603106" y="2721437"/>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US" dirty="0" smtClean="0"/>
              <a:t>Worst-case Multiple Activation Processing Time</a:t>
            </a:r>
            <a:endParaRPr lang="en-US" dirty="0"/>
          </a:p>
        </p:txBody>
      </p:sp>
      <p:grpSp>
        <p:nvGrpSpPr>
          <p:cNvPr id="46" name="Gruppieren 45"/>
          <p:cNvGrpSpPr/>
          <p:nvPr/>
        </p:nvGrpSpPr>
        <p:grpSpPr>
          <a:xfrm>
            <a:off x="2639102" y="4269700"/>
            <a:ext cx="1954324" cy="1063856"/>
            <a:chOff x="2639102" y="3164034"/>
            <a:chExt cx="1954324" cy="1063856"/>
          </a:xfrm>
        </p:grpSpPr>
        <p:sp>
          <p:nvSpPr>
            <p:cNvPr id="47" name="Rechteck 46"/>
            <p:cNvSpPr/>
            <p:nvPr/>
          </p:nvSpPr>
          <p:spPr>
            <a:xfrm>
              <a:off x="2838917" y="3164034"/>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smtClean="0">
                  <a:solidFill>
                    <a:srgbClr val="000000"/>
                  </a:solidFill>
                </a:rPr>
                <a:t>Input n</a:t>
              </a:r>
              <a:endParaRPr lang="de-DE" sz="1000" dirty="0">
                <a:solidFill>
                  <a:srgbClr val="000000"/>
                </a:solidFill>
              </a:endParaRPr>
            </a:p>
          </p:txBody>
        </p:sp>
        <p:sp>
          <p:nvSpPr>
            <p:cNvPr id="48" name="Trapezoid 47"/>
            <p:cNvSpPr/>
            <p:nvPr/>
          </p:nvSpPr>
          <p:spPr>
            <a:xfrm rot="16200000">
              <a:off x="2775096" y="3490652"/>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9" name="Rechteck 48"/>
            <p:cNvSpPr/>
            <p:nvPr/>
          </p:nvSpPr>
          <p:spPr>
            <a:xfrm>
              <a:off x="3431188"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0" name="Rechteck 49"/>
            <p:cNvSpPr/>
            <p:nvPr/>
          </p:nvSpPr>
          <p:spPr>
            <a:xfrm>
              <a:off x="3547300"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1" name="Rechteck 50"/>
            <p:cNvSpPr/>
            <p:nvPr/>
          </p:nvSpPr>
          <p:spPr>
            <a:xfrm>
              <a:off x="3663412"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 name="Rechteck 51"/>
            <p:cNvSpPr/>
            <p:nvPr/>
          </p:nvSpPr>
          <p:spPr>
            <a:xfrm>
              <a:off x="3777733"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 name="Rechteck 52"/>
            <p:cNvSpPr/>
            <p:nvPr/>
          </p:nvSpPr>
          <p:spPr>
            <a:xfrm>
              <a:off x="3893845"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4" name="Rechteck 53"/>
            <p:cNvSpPr/>
            <p:nvPr/>
          </p:nvSpPr>
          <p:spPr>
            <a:xfrm>
              <a:off x="4009957" y="3288376"/>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5" name="Rechteck 54"/>
            <p:cNvSpPr/>
            <p:nvPr/>
          </p:nvSpPr>
          <p:spPr>
            <a:xfrm>
              <a:off x="3431188"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6" name="Rechteck 55"/>
            <p:cNvSpPr/>
            <p:nvPr/>
          </p:nvSpPr>
          <p:spPr>
            <a:xfrm>
              <a:off x="3547300"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 name="Rechteck 56"/>
            <p:cNvSpPr/>
            <p:nvPr/>
          </p:nvSpPr>
          <p:spPr>
            <a:xfrm>
              <a:off x="3663412"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 name="Rechteck 57"/>
            <p:cNvSpPr/>
            <p:nvPr/>
          </p:nvSpPr>
          <p:spPr>
            <a:xfrm>
              <a:off x="3777733"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9" name="Rechteck 58"/>
            <p:cNvSpPr/>
            <p:nvPr/>
          </p:nvSpPr>
          <p:spPr>
            <a:xfrm>
              <a:off x="3893845"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0" name="Rechteck 59"/>
            <p:cNvSpPr/>
            <p:nvPr/>
          </p:nvSpPr>
          <p:spPr>
            <a:xfrm>
              <a:off x="4009957" y="376564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b="1" dirty="0" smtClean="0">
                  <a:solidFill>
                    <a:srgbClr val="FFFFFF"/>
                  </a:solidFill>
                </a:rPr>
                <a:t>1</a:t>
              </a:r>
              <a:endParaRPr lang="de-DE" sz="1050" b="1" dirty="0">
                <a:solidFill>
                  <a:srgbClr val="FFFFFF"/>
                </a:solidFill>
              </a:endParaRPr>
            </a:p>
          </p:txBody>
        </p:sp>
        <p:sp>
          <p:nvSpPr>
            <p:cNvPr id="61" name="Textfeld 60"/>
            <p:cNvSpPr txBox="1"/>
            <p:nvPr/>
          </p:nvSpPr>
          <p:spPr>
            <a:xfrm>
              <a:off x="3869934" y="3524074"/>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62" name="Textfeld 61"/>
            <p:cNvSpPr txBox="1"/>
            <p:nvPr/>
          </p:nvSpPr>
          <p:spPr>
            <a:xfrm>
              <a:off x="3871402" y="3981669"/>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63" name="Gerade Verbindung 62"/>
            <p:cNvCxnSpPr>
              <a:stCxn id="48" idx="0"/>
            </p:cNvCxnSpPr>
            <p:nvPr/>
          </p:nvCxnSpPr>
          <p:spPr>
            <a:xfrm flipH="1">
              <a:off x="2639102" y="3619386"/>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63"/>
            <p:cNvCxnSpPr>
              <a:stCxn id="49" idx="1"/>
            </p:cNvCxnSpPr>
            <p:nvPr/>
          </p:nvCxnSpPr>
          <p:spPr>
            <a:xfrm flipH="1">
              <a:off x="3298076" y="3404486"/>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Gerade Verbindung 64"/>
            <p:cNvCxnSpPr>
              <a:stCxn id="55" idx="1"/>
            </p:cNvCxnSpPr>
            <p:nvPr/>
          </p:nvCxnSpPr>
          <p:spPr>
            <a:xfrm flipH="1">
              <a:off x="3298076" y="388175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47" idx="3"/>
            </p:cNvCxnSpPr>
            <p:nvPr/>
          </p:nvCxnSpPr>
          <p:spPr>
            <a:xfrm>
              <a:off x="4367294" y="3695962"/>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1" name="Rechteck 140"/>
          <p:cNvSpPr/>
          <p:nvPr/>
        </p:nvSpPr>
        <p:spPr>
          <a:xfrm>
            <a:off x="5574468" y="4197692"/>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a:t>
            </a:r>
            <a:r>
              <a:rPr lang="de-DE" sz="1000" dirty="0" smtClean="0">
                <a:solidFill>
                  <a:srgbClr val="000000"/>
                </a:solidFill>
              </a:rPr>
              <a:t>n</a:t>
            </a:r>
            <a:endParaRPr lang="de-DE" sz="1000" dirty="0">
              <a:solidFill>
                <a:srgbClr val="000000"/>
              </a:solidFill>
            </a:endParaRPr>
          </a:p>
        </p:txBody>
      </p:sp>
      <p:cxnSp>
        <p:nvCxnSpPr>
          <p:cNvPr id="142" name="Gerade Verbindung 141"/>
          <p:cNvCxnSpPr>
            <a:stCxn id="141" idx="1"/>
          </p:cNvCxnSpPr>
          <p:nvPr/>
        </p:nvCxnSpPr>
        <p:spPr>
          <a:xfrm flipH="1">
            <a:off x="5361687" y="4413716"/>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Gerade Verbindung mit Pfeil 142"/>
          <p:cNvCxnSpPr>
            <a:stCxn id="141" idx="3"/>
          </p:cNvCxnSpPr>
          <p:nvPr/>
        </p:nvCxnSpPr>
        <p:spPr>
          <a:xfrm>
            <a:off x="6305514" y="4413716"/>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8" name="Gruppieren 517"/>
          <p:cNvGrpSpPr/>
          <p:nvPr/>
        </p:nvGrpSpPr>
        <p:grpSpPr>
          <a:xfrm>
            <a:off x="4593426" y="2852606"/>
            <a:ext cx="789575" cy="2480949"/>
            <a:chOff x="2593576" y="-1395865"/>
            <a:chExt cx="916465" cy="1063856"/>
          </a:xfrm>
        </p:grpSpPr>
        <p:sp>
          <p:nvSpPr>
            <p:cNvPr id="457" name="Rechteck 456"/>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458" name="Gruppieren 457"/>
            <p:cNvGrpSpPr/>
            <p:nvPr/>
          </p:nvGrpSpPr>
          <p:grpSpPr>
            <a:xfrm>
              <a:off x="2720467" y="-1274698"/>
              <a:ext cx="662684" cy="821522"/>
              <a:chOff x="2798911" y="2600908"/>
              <a:chExt cx="728953" cy="2200450"/>
            </a:xfrm>
          </p:grpSpPr>
          <p:cxnSp>
            <p:nvCxnSpPr>
              <p:cNvPr id="459" name="Gerade Verbindung 458"/>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0" name="Gerade Verbindung 459"/>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1" name="Gerade Verbindung 460"/>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62" name="Gruppieren 461"/>
            <p:cNvGrpSpPr/>
            <p:nvPr/>
          </p:nvGrpSpPr>
          <p:grpSpPr>
            <a:xfrm flipH="1">
              <a:off x="2720467" y="-1274698"/>
              <a:ext cx="662684" cy="821522"/>
              <a:chOff x="2798911" y="2600908"/>
              <a:chExt cx="728953" cy="2200450"/>
            </a:xfrm>
          </p:grpSpPr>
          <p:cxnSp>
            <p:nvCxnSpPr>
              <p:cNvPr id="463" name="Gerade Verbindung 462"/>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4" name="Gerade Verbindung 463"/>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5" name="Gerade Verbindung 464"/>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6" name="Textfeld 5"/>
          <p:cNvSpPr txBox="1"/>
          <p:nvPr/>
        </p:nvSpPr>
        <p:spPr>
          <a:xfrm rot="16200000">
            <a:off x="3404744" y="3893025"/>
            <a:ext cx="441146" cy="400110"/>
          </a:xfrm>
          <a:prstGeom prst="rect">
            <a:avLst/>
          </a:prstGeom>
          <a:noFill/>
        </p:spPr>
        <p:txBody>
          <a:bodyPr wrap="none" rtlCol="0">
            <a:spAutoFit/>
          </a:bodyPr>
          <a:lstStyle/>
          <a:p>
            <a:r>
              <a:rPr lang="en-US" sz="2000" b="1" dirty="0" smtClean="0"/>
              <a:t>…</a:t>
            </a:r>
            <a:endParaRPr lang="en-US" sz="2000" b="1" dirty="0"/>
          </a:p>
        </p:txBody>
      </p:sp>
      <p:sp>
        <p:nvSpPr>
          <p:cNvPr id="145" name="Textfeld 144"/>
          <p:cNvSpPr txBox="1"/>
          <p:nvPr/>
        </p:nvSpPr>
        <p:spPr>
          <a:xfrm rot="16200000">
            <a:off x="5705444" y="3849072"/>
            <a:ext cx="441146" cy="400110"/>
          </a:xfrm>
          <a:prstGeom prst="rect">
            <a:avLst/>
          </a:prstGeom>
          <a:noFill/>
        </p:spPr>
        <p:txBody>
          <a:bodyPr wrap="none" rtlCol="0">
            <a:spAutoFit/>
          </a:bodyPr>
          <a:lstStyle/>
          <a:p>
            <a:r>
              <a:rPr lang="en-US" sz="2000" b="1" dirty="0" smtClean="0"/>
              <a:t>…</a:t>
            </a:r>
            <a:endParaRPr lang="en-US" sz="2000" b="1" dirty="0"/>
          </a:p>
        </p:txBody>
      </p:sp>
      <p:sp>
        <p:nvSpPr>
          <p:cNvPr id="149" name="Rechteck 148"/>
          <p:cNvSpPr/>
          <p:nvPr/>
        </p:nvSpPr>
        <p:spPr>
          <a:xfrm>
            <a:off x="2458695" y="1438965"/>
            <a:ext cx="2053828" cy="382774"/>
          </a:xfrm>
          <a:prstGeom prst="rect">
            <a:avLst/>
          </a:prstGeom>
          <a:gradFill>
            <a:gsLst>
              <a:gs pos="0">
                <a:schemeClr val="accent4">
                  <a:lumMod val="60000"/>
                  <a:lumOff val="40000"/>
                </a:schemeClr>
              </a:gs>
              <a:gs pos="50000">
                <a:schemeClr val="accent4">
                  <a:lumMod val="40000"/>
                  <a:lumOff val="60000"/>
                </a:schemeClr>
              </a:gs>
              <a:gs pos="100000">
                <a:schemeClr val="accent4">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sp>
        <p:nvSpPr>
          <p:cNvPr id="150" name="Rechteck 149"/>
          <p:cNvSpPr/>
          <p:nvPr/>
        </p:nvSpPr>
        <p:spPr>
          <a:xfrm>
            <a:off x="1718026" y="1479889"/>
            <a:ext cx="549717" cy="296814"/>
          </a:xfrm>
          <a:prstGeom prst="rect">
            <a:avLst/>
          </a:prstGeom>
          <a:gradFill>
            <a:gsLst>
              <a:gs pos="0">
                <a:schemeClr val="accent1">
                  <a:lumMod val="60000"/>
                  <a:lumOff val="40000"/>
                </a:schemeClr>
              </a:gs>
              <a:gs pos="50000">
                <a:schemeClr val="accent1">
                  <a:lumMod val="40000"/>
                  <a:lumOff val="60000"/>
                </a:schemeClr>
              </a:gs>
              <a:gs pos="100000">
                <a:schemeClr val="accent1">
                  <a:lumMod val="20000"/>
                  <a:lumOff val="80000"/>
                </a:scheme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mc:AlternateContent xmlns:mc="http://schemas.openxmlformats.org/markup-compatibility/2006" xmlns:a14="http://schemas.microsoft.com/office/drawing/2010/main">
        <mc:Choice Requires="a14">
          <p:sp>
            <p:nvSpPr>
              <p:cNvPr id="151" name="Rechteck 150"/>
              <p:cNvSpPr/>
              <p:nvPr/>
            </p:nvSpPr>
            <p:spPr>
              <a:xfrm>
                <a:off x="539552" y="1412776"/>
                <a:ext cx="8496944" cy="388055"/>
              </a:xfrm>
              <a:prstGeom prst="rect">
                <a:avLst/>
              </a:prstGeom>
            </p:spPr>
            <p:txBody>
              <a:bodyPr wrap="square">
                <a:spAutoFit/>
              </a:bodyPr>
              <a:lstStyle/>
              <a:p>
                <a14:m>
                  <m:oMath xmlns:m="http://schemas.openxmlformats.org/officeDocument/2006/math">
                    <m:sSubSup>
                      <m:sSubSupPr>
                        <m:ctrlPr>
                          <a:rPr lang="de-DE" sz="1600" b="1" i="1" smtClean="0">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m:t>
                        </m:r>
                      </m:sup>
                    </m:sSubSup>
                    <m:d>
                      <m:dPr>
                        <m:ctrlPr>
                          <a:rPr lang="de-DE" sz="1600" b="1" i="1">
                            <a:latin typeface="Cambria Math"/>
                          </a:rPr>
                        </m:ctrlPr>
                      </m:dPr>
                      <m:e>
                        <m:r>
                          <a:rPr lang="de-DE" sz="1600" b="1" i="1">
                            <a:latin typeface="Cambria Math"/>
                          </a:rPr>
                          <m:t>𝒒</m:t>
                        </m:r>
                        <m:r>
                          <a:rPr lang="de-DE" sz="1600" b="1" i="1">
                            <a:latin typeface="Cambria Math"/>
                          </a:rPr>
                          <m:t>,</m:t>
                        </m:r>
                        <m:sSubSup>
                          <m:sSubSupPr>
                            <m:ctrlPr>
                              <a:rPr lang="de-DE" sz="1600" b="1" i="1">
                                <a:latin typeface="Cambria Math"/>
                              </a:rPr>
                            </m:ctrlPr>
                          </m:sSubSupPr>
                          <m:e>
                            <m:r>
                              <a:rPr lang="de-DE" sz="1600" b="1" i="1">
                                <a:latin typeface="Cambria Math"/>
                              </a:rPr>
                              <m:t>𝒂</m:t>
                            </m:r>
                          </m:e>
                          <m:sub>
                            <m:r>
                              <a:rPr lang="de-DE" sz="1600" b="1" i="1">
                                <a:latin typeface="Cambria Math"/>
                              </a:rPr>
                              <m:t>𝒊</m:t>
                            </m:r>
                          </m:sub>
                          <m:sup>
                            <m:r>
                              <a:rPr lang="de-DE" sz="1600" b="1" i="1">
                                <a:latin typeface="Cambria Math"/>
                              </a:rPr>
                              <m:t>𝒒</m:t>
                            </m:r>
                          </m:sup>
                        </m:sSubSup>
                      </m:e>
                    </m:d>
                    <m:r>
                      <a:rPr lang="de-DE" sz="1600" b="1" i="0" smtClean="0">
                        <a:latin typeface="Cambria Math"/>
                      </a:rPr>
                      <m:t>≤</m:t>
                    </m:r>
                    <m:r>
                      <a:rPr lang="de-DE" sz="1600" b="1">
                        <a:latin typeface="Cambria Math"/>
                      </a:rPr>
                      <m:t>𝐪</m:t>
                    </m:r>
                    <m:r>
                      <a:rPr lang="de-DE" sz="1600" b="1">
                        <a:latin typeface="Cambria Math"/>
                      </a:rPr>
                      <m:t>∗</m:t>
                    </m:r>
                    <m:r>
                      <a:rPr lang="de-DE" sz="1600" b="1">
                        <a:latin typeface="Cambria Math"/>
                      </a:rPr>
                      <m:t>𝐂</m:t>
                    </m:r>
                    <m:r>
                      <a:rPr lang="de-DE" sz="1600" b="1" i="0" smtClean="0">
                        <a:latin typeface="Cambria Math"/>
                      </a:rPr>
                      <m:t> </m:t>
                    </m:r>
                    <m:r>
                      <a:rPr lang="de-DE" sz="1600" b="1">
                        <a:latin typeface="Cambria Math"/>
                      </a:rPr>
                      <m:t>+</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a:latin typeface="Cambria Math"/>
                          </a:rPr>
                          <m:t>𝒐𝒖𝒕</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𝑪</m:t>
                        </m:r>
                        <m:r>
                          <a:rPr lang="de-DE" sz="1600" b="1" i="1">
                            <a:latin typeface="Cambria Math"/>
                          </a:rPr>
                          <m:t>,</m:t>
                        </m:r>
                        <m:r>
                          <a:rPr lang="de-DE" sz="1600" b="1" i="1">
                            <a:latin typeface="Cambria Math"/>
                          </a:rPr>
                          <m:t>𝒒</m:t>
                        </m:r>
                      </m:e>
                    </m:d>
                  </m:oMath>
                </a14:m>
                <a:r>
                  <a:rPr lang="de-DE" sz="1600" b="1" i="1" dirty="0" smtClean="0">
                    <a:latin typeface="Cambria Math"/>
                  </a:rPr>
                  <a:t> </a:t>
                </a:r>
                <a14:m>
                  <m:oMath xmlns:m="http://schemas.openxmlformats.org/officeDocument/2006/math">
                    <m:r>
                      <a:rPr lang="de-DE" sz="1600" b="1" i="1">
                        <a:latin typeface="Cambria Math"/>
                      </a:rPr>
                      <m:t>+</m:t>
                    </m:r>
                    <m:r>
                      <a:rPr lang="de-DE" sz="1600" b="1" i="1" smtClean="0">
                        <a:latin typeface="Cambria Math"/>
                      </a:rPr>
                      <m:t> </m:t>
                    </m:r>
                    <m:sSubSup>
                      <m:sSubSupPr>
                        <m:ctrlPr>
                          <a:rPr lang="de-DE" sz="1600" b="1" i="1">
                            <a:latin typeface="Cambria Math"/>
                          </a:rPr>
                        </m:ctrlPr>
                      </m:sSubSupPr>
                      <m:e>
                        <m:r>
                          <a:rPr lang="de-DE" sz="1600" b="1" i="1">
                            <a:latin typeface="Cambria Math"/>
                          </a:rPr>
                          <m:t>𝑩</m:t>
                        </m:r>
                      </m:e>
                      <m:sub>
                        <m:r>
                          <a:rPr lang="de-DE" sz="1600" b="1" i="1">
                            <a:latin typeface="Cambria Math"/>
                          </a:rPr>
                          <m:t>𝒊</m:t>
                        </m:r>
                      </m:sub>
                      <m:sup>
                        <m:r>
                          <a:rPr lang="de-DE" sz="1600" b="1" i="1" smtClean="0">
                            <a:latin typeface="Cambria Math"/>
                          </a:rPr>
                          <m:t>𝒊𝒏</m:t>
                        </m:r>
                      </m:sup>
                    </m:sSubSup>
                    <m:d>
                      <m:dPr>
                        <m:ctrlPr>
                          <a:rPr lang="de-DE" sz="1600" b="1" i="1">
                            <a:latin typeface="Cambria Math"/>
                          </a:rPr>
                        </m:ctrlPr>
                      </m:dPr>
                      <m:e>
                        <m:sSubSup>
                          <m:sSubSupPr>
                            <m:ctrlPr>
                              <a:rPr lang="de-DE" sz="1600" i="1">
                                <a:latin typeface="Cambria Math"/>
                              </a:rPr>
                            </m:ctrlPr>
                          </m:sSubSupPr>
                          <m:e>
                            <m:r>
                              <a:rPr lang="de-DE" sz="1600" i="1">
                                <a:latin typeface="Cambria Math"/>
                              </a:rPr>
                              <m:t>𝑩</m:t>
                            </m:r>
                          </m:e>
                          <m:sub>
                            <m:r>
                              <a:rPr lang="de-DE" sz="1600" i="1">
                                <a:latin typeface="Cambria Math"/>
                              </a:rPr>
                              <m:t>𝒊</m:t>
                            </m:r>
                          </m:sub>
                          <m:sup>
                            <m:r>
                              <a:rPr lang="de-DE" sz="1600" i="1">
                                <a:latin typeface="Cambria Math"/>
                              </a:rPr>
                              <m:t>+</m:t>
                            </m:r>
                          </m:sup>
                        </m:sSubSup>
                        <m:d>
                          <m:dPr>
                            <m:ctrlPr>
                              <a:rPr lang="de-DE" sz="1600" i="1">
                                <a:latin typeface="Cambria Math"/>
                              </a:rPr>
                            </m:ctrlPr>
                          </m:dPr>
                          <m:e>
                            <m:r>
                              <a:rPr lang="de-DE" sz="1600" i="1">
                                <a:latin typeface="Cambria Math"/>
                              </a:rPr>
                              <m:t>𝒒</m:t>
                            </m:r>
                            <m:r>
                              <a:rPr lang="de-DE" sz="1600"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a:latin typeface="Cambria Math"/>
                          </a:rPr>
                          <m:t>,</m:t>
                        </m:r>
                        <m:r>
                          <a:rPr lang="de-DE" sz="1600" b="1" i="1">
                            <a:latin typeface="Cambria Math"/>
                          </a:rPr>
                          <m:t>𝒒</m:t>
                        </m:r>
                        <m:r>
                          <a:rPr lang="de-DE" sz="1600" b="1" i="1">
                            <a:latin typeface="Cambria Math"/>
                          </a:rPr>
                          <m:t>,</m:t>
                        </m:r>
                        <m:sSubSup>
                          <m:sSubSupPr>
                            <m:ctrlPr>
                              <a:rPr lang="de-DE" sz="1600" i="1">
                                <a:latin typeface="Cambria Math"/>
                              </a:rPr>
                            </m:ctrlPr>
                          </m:sSubSupPr>
                          <m:e>
                            <m:r>
                              <a:rPr lang="de-DE" sz="1600" i="1">
                                <a:latin typeface="Cambria Math"/>
                              </a:rPr>
                              <m:t>𝒂</m:t>
                            </m:r>
                          </m:e>
                          <m:sub>
                            <m:r>
                              <a:rPr lang="de-DE" sz="1600" i="1">
                                <a:latin typeface="Cambria Math"/>
                              </a:rPr>
                              <m:t>𝒊</m:t>
                            </m:r>
                          </m:sub>
                          <m:sup>
                            <m:r>
                              <a:rPr lang="de-DE" sz="1600" i="1">
                                <a:latin typeface="Cambria Math"/>
                              </a:rPr>
                              <m:t>𝒒</m:t>
                            </m:r>
                          </m:sup>
                        </m:sSubSup>
                      </m:e>
                    </m:d>
                    <m:r>
                      <a:rPr lang="de-DE" sz="1600" b="1" i="1" smtClean="0">
                        <a:latin typeface="Cambria Math"/>
                      </a:rPr>
                      <m:t> </m:t>
                    </m:r>
                    <m:r>
                      <a:rPr lang="de-DE" sz="1600" b="1" i="1">
                        <a:latin typeface="Cambria Math"/>
                      </a:rPr>
                      <m:t>+</m:t>
                    </m:r>
                    <m:sSubSup>
                      <m:sSubSupPr>
                        <m:ctrlPr>
                          <a:rPr lang="de-DE" sz="1600" b="1" i="1" smtClean="0">
                            <a:solidFill>
                              <a:srgbClr val="C00000"/>
                            </a:solidFill>
                            <a:latin typeface="Cambria Math"/>
                          </a:rPr>
                        </m:ctrlPr>
                      </m:sSubSupPr>
                      <m:e>
                        <m:r>
                          <a:rPr lang="de-DE" sz="1600" b="1" i="1">
                            <a:solidFill>
                              <a:srgbClr val="C00000"/>
                            </a:solidFill>
                            <a:latin typeface="Cambria Math"/>
                          </a:rPr>
                          <m:t>𝑩</m:t>
                        </m:r>
                      </m:e>
                      <m:sub>
                        <m:r>
                          <a:rPr lang="de-DE" sz="1600" b="1" i="1" smtClean="0">
                            <a:solidFill>
                              <a:srgbClr val="C00000"/>
                            </a:solidFill>
                            <a:latin typeface="Cambria Math"/>
                          </a:rPr>
                          <m:t>𝒊</m:t>
                        </m:r>
                        <m:r>
                          <a:rPr lang="de-DE" sz="1600" b="1" i="1" smtClean="0">
                            <a:solidFill>
                              <a:srgbClr val="C00000"/>
                            </a:solidFill>
                            <a:latin typeface="Cambria Math"/>
                          </a:rPr>
                          <m:t>,</m:t>
                        </m:r>
                        <m:r>
                          <a:rPr lang="de-DE" sz="1600" b="1" i="1" smtClean="0">
                            <a:solidFill>
                              <a:srgbClr val="C00000"/>
                            </a:solidFill>
                            <a:latin typeface="Cambria Math"/>
                          </a:rPr>
                          <m:t>𝒒</m:t>
                        </m:r>
                      </m:sub>
                      <m:sup>
                        <m:r>
                          <a:rPr lang="de-DE" sz="1600" b="1" i="1" smtClean="0">
                            <a:solidFill>
                              <a:srgbClr val="C00000"/>
                            </a:solidFill>
                            <a:latin typeface="Cambria Math"/>
                          </a:rPr>
                          <m:t>𝑳𝑷</m:t>
                        </m:r>
                      </m:sup>
                    </m:sSubSup>
                    <m:r>
                      <a:rPr lang="de-DE" sz="1600" b="1"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𝑩</m:t>
                        </m:r>
                      </m:e>
                      <m:sub>
                        <m:r>
                          <a:rPr lang="de-DE" sz="1600" i="1">
                            <a:solidFill>
                              <a:srgbClr val="C00000"/>
                            </a:solidFill>
                            <a:latin typeface="Cambria Math"/>
                          </a:rPr>
                          <m:t>𝒊</m:t>
                        </m:r>
                      </m:sub>
                      <m:sup>
                        <m:r>
                          <a:rPr lang="de-DE" sz="1600" i="1">
                            <a:solidFill>
                              <a:srgbClr val="C00000"/>
                            </a:solidFill>
                            <a:latin typeface="Cambria Math"/>
                          </a:rPr>
                          <m:t>+</m:t>
                        </m:r>
                      </m:sup>
                    </m:sSubSup>
                    <m:d>
                      <m:dPr>
                        <m:ctrlPr>
                          <a:rPr lang="de-DE" sz="1600" i="1">
                            <a:solidFill>
                              <a:srgbClr val="C00000"/>
                            </a:solidFill>
                            <a:latin typeface="Cambria Math"/>
                          </a:rPr>
                        </m:ctrlPr>
                      </m:dPr>
                      <m:e>
                        <m:r>
                          <a:rPr lang="de-DE" sz="1600" i="1">
                            <a:solidFill>
                              <a:srgbClr val="C00000"/>
                            </a:solidFill>
                            <a:latin typeface="Cambria Math"/>
                          </a:rPr>
                          <m:t>𝒒</m:t>
                        </m:r>
                        <m:r>
                          <a:rPr lang="de-DE" sz="1600" i="1">
                            <a:solidFill>
                              <a:srgbClr val="C00000"/>
                            </a:solidFill>
                            <a:latin typeface="Cambria Math"/>
                          </a:rPr>
                          <m:t>,</m:t>
                        </m:r>
                        <m:sSubSup>
                          <m:sSubSupPr>
                            <m:ctrlPr>
                              <a:rPr lang="de-DE" sz="1600" i="1">
                                <a:solidFill>
                                  <a:srgbClr val="C00000"/>
                                </a:solidFill>
                                <a:latin typeface="Cambria Math"/>
                              </a:rPr>
                            </m:ctrlPr>
                          </m:sSubSupPr>
                          <m:e>
                            <m:r>
                              <a:rPr lang="de-DE" sz="1600" i="1">
                                <a:solidFill>
                                  <a:srgbClr val="C00000"/>
                                </a:solidFill>
                                <a:latin typeface="Cambria Math"/>
                              </a:rPr>
                              <m:t>𝒂</m:t>
                            </m:r>
                          </m:e>
                          <m:sub>
                            <m:r>
                              <a:rPr lang="de-DE" sz="1600" i="1">
                                <a:solidFill>
                                  <a:srgbClr val="C00000"/>
                                </a:solidFill>
                                <a:latin typeface="Cambria Math"/>
                              </a:rPr>
                              <m:t>𝒊</m:t>
                            </m:r>
                          </m:sub>
                          <m:sup>
                            <m:r>
                              <a:rPr lang="de-DE" sz="1600" i="1">
                                <a:solidFill>
                                  <a:srgbClr val="C00000"/>
                                </a:solidFill>
                                <a:latin typeface="Cambria Math"/>
                              </a:rPr>
                              <m:t>𝒒</m:t>
                            </m:r>
                          </m:sup>
                        </m:sSubSup>
                      </m:e>
                    </m:d>
                    <m:r>
                      <a:rPr lang="de-DE" sz="1600" b="1" i="1">
                        <a:solidFill>
                          <a:srgbClr val="C00000"/>
                        </a:solidFill>
                        <a:latin typeface="Cambria Math"/>
                      </a:rPr>
                      <m:t>−</m:t>
                    </m:r>
                    <m:r>
                      <a:rPr lang="de-DE" sz="1600" b="1" i="1">
                        <a:solidFill>
                          <a:srgbClr val="C00000"/>
                        </a:solidFill>
                        <a:latin typeface="Cambria Math"/>
                      </a:rPr>
                      <m:t>𝑪</m:t>
                    </m:r>
                    <m:r>
                      <a:rPr lang="de-DE" sz="1600" b="1" i="1">
                        <a:solidFill>
                          <a:srgbClr val="C00000"/>
                        </a:solidFill>
                        <a:latin typeface="Cambria Math"/>
                      </a:rPr>
                      <m:t>)</m:t>
                    </m:r>
                  </m:oMath>
                </a14:m>
                <a:endParaRPr lang="de-DE" sz="1600" b="1" dirty="0"/>
              </a:p>
            </p:txBody>
          </p:sp>
        </mc:Choice>
        <mc:Fallback xmlns="">
          <p:sp>
            <p:nvSpPr>
              <p:cNvPr id="151" name="Rechteck 150"/>
              <p:cNvSpPr>
                <a:spLocks noRot="1" noChangeAspect="1" noMove="1" noResize="1" noEditPoints="1" noAdjustHandles="1" noChangeArrowheads="1" noChangeShapeType="1" noTextEdit="1"/>
              </p:cNvSpPr>
              <p:nvPr/>
            </p:nvSpPr>
            <p:spPr>
              <a:xfrm>
                <a:off x="539552" y="1412776"/>
                <a:ext cx="8496944" cy="388055"/>
              </a:xfrm>
              <a:prstGeom prst="rect">
                <a:avLst/>
              </a:prstGeom>
              <a:blipFill rotWithShape="1">
                <a:blip r:embed="rId2"/>
                <a:stretch>
                  <a:fillRect b="-3175"/>
                </a:stretch>
              </a:blipFill>
            </p:spPr>
            <p:txBody>
              <a:bodyPr/>
              <a:lstStyle/>
              <a:p>
                <a:r>
                  <a:rPr lang="en-US">
                    <a:noFill/>
                  </a:rPr>
                  <a:t> </a:t>
                </a:r>
              </a:p>
            </p:txBody>
          </p:sp>
        </mc:Fallback>
      </mc:AlternateContent>
      <p:cxnSp>
        <p:nvCxnSpPr>
          <p:cNvPr id="152" name="Gerade Verbindung 151"/>
          <p:cNvCxnSpPr/>
          <p:nvPr/>
        </p:nvCxnSpPr>
        <p:spPr>
          <a:xfrm>
            <a:off x="4138916" y="3568347"/>
            <a:ext cx="454510"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3" name="Gerade Verbindung 152"/>
          <p:cNvCxnSpPr/>
          <p:nvPr/>
        </p:nvCxnSpPr>
        <p:spPr>
          <a:xfrm>
            <a:off x="4520874" y="3568348"/>
            <a:ext cx="840813" cy="220692"/>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4" name="Gerade Verbindung 153"/>
          <p:cNvCxnSpPr/>
          <p:nvPr/>
        </p:nvCxnSpPr>
        <p:spPr>
          <a:xfrm>
            <a:off x="5396659" y="3789040"/>
            <a:ext cx="399477" cy="0"/>
          </a:xfrm>
          <a:prstGeom prst="line">
            <a:avLst/>
          </a:prstGeom>
          <a:ln w="38100">
            <a:solidFill>
              <a:schemeClr val="accent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6" name="Ellipse 165"/>
          <p:cNvSpPr/>
          <p:nvPr/>
        </p:nvSpPr>
        <p:spPr>
          <a:xfrm>
            <a:off x="3721468" y="2755256"/>
            <a:ext cx="533048" cy="1215829"/>
          </a:xfrm>
          <a:prstGeom prst="ellipse">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7" name="Rechteck 166"/>
          <p:cNvSpPr/>
          <p:nvPr/>
        </p:nvSpPr>
        <p:spPr>
          <a:xfrm>
            <a:off x="4155286" y="5579948"/>
            <a:ext cx="4737194" cy="369332"/>
          </a:xfrm>
          <a:prstGeom prst="rect">
            <a:avLst/>
          </a:prstGeom>
        </p:spPr>
        <p:txBody>
          <a:bodyPr wrap="none">
            <a:spAutoFit/>
          </a:bodyPr>
          <a:lstStyle/>
          <a:p>
            <a:pPr algn="r"/>
            <a:r>
              <a:rPr lang="en-US" i="1" dirty="0"/>
              <a:t>For </a:t>
            </a:r>
            <a:r>
              <a:rPr lang="en-US" i="1" dirty="0" smtClean="0"/>
              <a:t>details and equations </a:t>
            </a:r>
            <a:r>
              <a:rPr lang="en-US" i="1" dirty="0"/>
              <a:t>look into</a:t>
            </a:r>
            <a:r>
              <a:rPr lang="en-US" i="1" dirty="0">
                <a:solidFill>
                  <a:schemeClr val="accent6"/>
                </a:solidFill>
              </a:rPr>
              <a:t> </a:t>
            </a:r>
            <a:r>
              <a:rPr lang="en-US" i="1" dirty="0"/>
              <a:t>the paper</a:t>
            </a:r>
          </a:p>
        </p:txBody>
      </p:sp>
      <mc:AlternateContent xmlns:mc="http://schemas.openxmlformats.org/markup-compatibility/2006" xmlns:a14="http://schemas.microsoft.com/office/drawing/2010/main">
        <mc:Choice Requires="a14">
          <p:sp>
            <p:nvSpPr>
              <p:cNvPr id="168" name="Rechteck 167"/>
              <p:cNvSpPr/>
              <p:nvPr/>
            </p:nvSpPr>
            <p:spPr>
              <a:xfrm>
                <a:off x="350317" y="5178381"/>
                <a:ext cx="2554809" cy="764120"/>
              </a:xfrm>
              <a:prstGeom prst="rect">
                <a:avLst/>
              </a:prstGeom>
            </p:spPr>
            <p:txBody>
              <a:bodyPr wrap="square">
                <a:spAutoFit/>
              </a:bodyPr>
              <a:lstStyle/>
              <a:p>
                <a14:m>
                  <m:oMath xmlns:m="http://schemas.openxmlformats.org/officeDocument/2006/math">
                    <m:r>
                      <a:rPr lang="de-DE" sz="1400" b="0" i="1" smtClean="0">
                        <a:latin typeface="Cambria Math"/>
                      </a:rPr>
                      <m:t>𝑞</m:t>
                    </m:r>
                    <m:r>
                      <a:rPr lang="de-DE" sz="1400" b="0" i="0" smtClean="0">
                        <a:latin typeface="Cambria Math"/>
                      </a:rPr>
                      <m:t> </m:t>
                    </m:r>
                  </m:oMath>
                </a14:m>
                <a:r>
                  <a:rPr lang="en-US" sz="1400" dirty="0" smtClean="0"/>
                  <a:t>: number of flits</a:t>
                </a:r>
                <a:endParaRPr lang="de-DE" sz="1400" dirty="0"/>
              </a:p>
              <a:p>
                <a14:m>
                  <m:oMath xmlns:m="http://schemas.openxmlformats.org/officeDocument/2006/math">
                    <m:sSubSup>
                      <m:sSubSupPr>
                        <m:ctrlPr>
                          <a:rPr lang="de-DE" sz="1400" i="1">
                            <a:latin typeface="Cambria Math"/>
                          </a:rPr>
                        </m:ctrlPr>
                      </m:sSubSupPr>
                      <m:e>
                        <m:r>
                          <a:rPr lang="de-DE" sz="1400" b="0" i="1">
                            <a:latin typeface="Cambria Math"/>
                          </a:rPr>
                          <m:t>𝑎</m:t>
                        </m:r>
                      </m:e>
                      <m:sub>
                        <m:r>
                          <a:rPr lang="de-DE" sz="1400" b="0" i="1">
                            <a:latin typeface="Cambria Math"/>
                          </a:rPr>
                          <m:t>𝑖</m:t>
                        </m:r>
                      </m:sub>
                      <m:sup>
                        <m:r>
                          <a:rPr lang="de-DE" sz="1400" b="0" i="1">
                            <a:latin typeface="Cambria Math"/>
                          </a:rPr>
                          <m:t>𝑞</m:t>
                        </m:r>
                      </m:sup>
                    </m:sSubSup>
                  </m:oMath>
                </a14:m>
                <a:r>
                  <a:rPr lang="en-US" sz="1400" dirty="0" smtClean="0"/>
                  <a:t> : arrival time of event q</a:t>
                </a:r>
                <a:endParaRPr lang="de-DE" sz="1400" dirty="0" smtClean="0">
                  <a:latin typeface="Cambria Math"/>
                </a:endParaRPr>
              </a:p>
              <a:p>
                <a:r>
                  <a:rPr lang="de-DE" sz="1400" dirty="0" smtClean="0">
                    <a:latin typeface="Cambria Math"/>
                  </a:rPr>
                  <a:t>C </a:t>
                </a:r>
                <a:r>
                  <a:rPr lang="en-US" sz="1400" dirty="0" smtClean="0"/>
                  <a:t>: single flit transmission time</a:t>
                </a:r>
                <a:endParaRPr lang="de-DE" sz="1400" dirty="0"/>
              </a:p>
            </p:txBody>
          </p:sp>
        </mc:Choice>
        <mc:Fallback xmlns="">
          <p:sp>
            <p:nvSpPr>
              <p:cNvPr id="168" name="Rechteck 167"/>
              <p:cNvSpPr>
                <a:spLocks noRot="1" noChangeAspect="1" noMove="1" noResize="1" noEditPoints="1" noAdjustHandles="1" noChangeArrowheads="1" noChangeShapeType="1" noTextEdit="1"/>
              </p:cNvSpPr>
              <p:nvPr/>
            </p:nvSpPr>
            <p:spPr>
              <a:xfrm>
                <a:off x="350317" y="5178381"/>
                <a:ext cx="2554809" cy="764120"/>
              </a:xfrm>
              <a:prstGeom prst="rect">
                <a:avLst/>
              </a:prstGeom>
              <a:blipFill rotWithShape="1">
                <a:blip r:embed="rId3"/>
                <a:stretch>
                  <a:fillRect l="-476" t="-794" r="-476" b="-7143"/>
                </a:stretch>
              </a:blipFill>
            </p:spPr>
            <p:txBody>
              <a:bodyPr/>
              <a:lstStyle/>
              <a:p>
                <a:r>
                  <a:rPr lang="en-US">
                    <a:noFill/>
                  </a:rPr>
                  <a:t> </a:t>
                </a:r>
              </a:p>
            </p:txBody>
          </p:sp>
        </mc:Fallback>
      </mc:AlternateContent>
      <p:cxnSp>
        <p:nvCxnSpPr>
          <p:cNvPr id="5" name="Gerade Verbindung mit Pfeil 4"/>
          <p:cNvCxnSpPr>
            <a:endCxn id="166" idx="7"/>
          </p:cNvCxnSpPr>
          <p:nvPr/>
        </p:nvCxnSpPr>
        <p:spPr>
          <a:xfrm flipH="1">
            <a:off x="4176453" y="2527300"/>
            <a:ext cx="2745048" cy="4060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AutoShape 6"/>
          <p:cNvSpPr>
            <a:spLocks/>
          </p:cNvSpPr>
          <p:nvPr/>
        </p:nvSpPr>
        <p:spPr bwMode="auto">
          <a:xfrm>
            <a:off x="7092280" y="2374733"/>
            <a:ext cx="1433079" cy="766235"/>
          </a:xfrm>
          <a:prstGeom prst="accentBorderCallout2">
            <a:avLst>
              <a:gd name="adj1" fmla="val 19137"/>
              <a:gd name="adj2" fmla="val -3352"/>
              <a:gd name="adj3" fmla="val 19356"/>
              <a:gd name="adj4" fmla="val -12128"/>
              <a:gd name="adj5" fmla="val -68379"/>
              <a:gd name="adj6" fmla="val -17246"/>
            </a:avLst>
          </a:prstGeom>
          <a:gradFill>
            <a:gsLst>
              <a:gs pos="0">
                <a:srgbClr val="92D050">
                  <a:lumMod val="85000"/>
                  <a:lumOff val="15000"/>
                </a:srgbClr>
              </a:gs>
              <a:gs pos="50000">
                <a:srgbClr val="92D050">
                  <a:lumMod val="55000"/>
                  <a:lumOff val="45000"/>
                </a:srgbClr>
              </a:gs>
              <a:gs pos="100000">
                <a:srgbClr val="92D050">
                  <a:lumMod val="40000"/>
                  <a:lumOff val="60000"/>
                </a:srgbClr>
              </a:gs>
            </a:gsLst>
            <a:lin ang="0" scaled="0"/>
          </a:gradFill>
          <a:ln w="19050">
            <a:solidFill>
              <a:schemeClr val="tx1"/>
            </a:solidFill>
            <a:miter lim="800000"/>
            <a:headEnd/>
            <a:tailEnd type="arrow" w="med" len="med"/>
          </a:ln>
        </p:spPr>
        <p:txBody>
          <a:bodyPr lIns="36000" tIns="36000" rIns="36000" bIns="36000" anchor="ctr" anchorCtr="0"/>
          <a:lstStyle/>
          <a:p>
            <a:pPr algn="ctr"/>
            <a:r>
              <a:rPr lang="en-US" sz="1600" b="1" dirty="0" smtClean="0"/>
              <a:t>new interference through BC</a:t>
            </a:r>
            <a:endParaRPr lang="en-US" sz="1600" b="1" dirty="0"/>
          </a:p>
        </p:txBody>
      </p:sp>
      <p:sp>
        <p:nvSpPr>
          <p:cNvPr id="92" name="Textfeld 91"/>
          <p:cNvSpPr txBox="1"/>
          <p:nvPr/>
        </p:nvSpPr>
        <p:spPr>
          <a:xfrm>
            <a:off x="6007626" y="2286397"/>
            <a:ext cx="402674" cy="276999"/>
          </a:xfrm>
          <a:prstGeom prst="rect">
            <a:avLst/>
          </a:prstGeom>
          <a:noFill/>
        </p:spPr>
        <p:txBody>
          <a:bodyPr wrap="none" rtlCol="0">
            <a:spAutoFit/>
          </a:bodyPr>
          <a:lstStyle/>
          <a:p>
            <a:r>
              <a:rPr lang="en-US" sz="1200" dirty="0" smtClean="0">
                <a:solidFill>
                  <a:srgbClr val="000000"/>
                </a:solidFill>
              </a:rPr>
              <a:t>t=3</a:t>
            </a:r>
            <a:endParaRPr lang="en-US" sz="1200" dirty="0">
              <a:solidFill>
                <a:srgbClr val="000000"/>
              </a:solidFill>
            </a:endParaRPr>
          </a:p>
        </p:txBody>
      </p:sp>
      <p:cxnSp>
        <p:nvCxnSpPr>
          <p:cNvPr id="93" name="Gerade Verbindung 92"/>
          <p:cNvCxnSpPr/>
          <p:nvPr/>
        </p:nvCxnSpPr>
        <p:spPr>
          <a:xfrm>
            <a:off x="4120470" y="3107939"/>
            <a:ext cx="454510" cy="0"/>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4502428" y="3107940"/>
            <a:ext cx="894231" cy="460407"/>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5397263" y="3573016"/>
            <a:ext cx="399477" cy="0"/>
          </a:xfrm>
          <a:prstGeom prst="line">
            <a:avLst/>
          </a:prstGeom>
          <a:ln w="38100">
            <a:solidFill>
              <a:schemeClr val="accent4"/>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799238" y="2920257"/>
            <a:ext cx="976549" cy="584775"/>
          </a:xfrm>
          <a:prstGeom prst="rect">
            <a:avLst/>
          </a:prstGeom>
          <a:noFill/>
        </p:spPr>
        <p:txBody>
          <a:bodyPr wrap="none" rtlCol="0">
            <a:spAutoFit/>
          </a:bodyPr>
          <a:lstStyle/>
          <a:p>
            <a:pPr algn="ctr"/>
            <a:r>
              <a:rPr lang="en-US" sz="1600" dirty="0" smtClean="0"/>
              <a:t>as BC=0</a:t>
            </a:r>
          </a:p>
          <a:p>
            <a:pPr algn="ctr"/>
            <a:r>
              <a:rPr lang="en-US" sz="1600" dirty="0" smtClean="0"/>
              <a:t>send GL</a:t>
            </a:r>
          </a:p>
        </p:txBody>
      </p:sp>
    </p:spTree>
    <p:extLst>
      <p:ext uri="{BB962C8B-B14F-4D97-AF65-F5344CB8AC3E}">
        <p14:creationId xmlns:p14="http://schemas.microsoft.com/office/powerpoint/2010/main" val="365142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31800" y="1042988"/>
            <a:ext cx="5580360" cy="4772025"/>
          </a:xfrm>
        </p:spPr>
        <p:txBody>
          <a:bodyPr/>
          <a:lstStyle/>
          <a:p>
            <a:pPr marL="342900" indent="-342900">
              <a:buFont typeface="Wingdings" pitchFamily="2" charset="2"/>
              <a:buChar char="§"/>
            </a:pPr>
            <a:r>
              <a:rPr lang="en-US" b="1" dirty="0" smtClean="0">
                <a:solidFill>
                  <a:schemeClr val="accent1"/>
                </a:solidFill>
              </a:rPr>
              <a:t>multicore architectures </a:t>
            </a:r>
            <a:r>
              <a:rPr lang="en-US" dirty="0" smtClean="0"/>
              <a:t>are reaching</a:t>
            </a:r>
            <a:br>
              <a:rPr lang="en-US" dirty="0" smtClean="0"/>
            </a:br>
            <a:r>
              <a:rPr lang="en-US" dirty="0" smtClean="0"/>
              <a:t>safety-critical embedded systems</a:t>
            </a:r>
          </a:p>
          <a:p>
            <a:pPr marL="533400" lvl="1" indent="-342900"/>
            <a:r>
              <a:rPr lang="en-US" dirty="0" smtClean="0"/>
              <a:t>e.g. sensor fusion and recognition in highly automated driving </a:t>
            </a:r>
          </a:p>
          <a:p>
            <a:pPr marL="342900" indent="-342900">
              <a:buFont typeface="Wingdings" pitchFamily="2" charset="2"/>
              <a:buChar char="§"/>
            </a:pPr>
            <a:r>
              <a:rPr lang="en-US" dirty="0" smtClean="0"/>
              <a:t>integrate previously distributed functions in a single chip</a:t>
            </a:r>
          </a:p>
          <a:p>
            <a:pPr lvl="2" indent="0">
              <a:buNone/>
            </a:pPr>
            <a:r>
              <a:rPr lang="en-US" sz="2000" dirty="0" smtClean="0">
                <a:sym typeface="Wingdings" panose="05000000000000000000" pitchFamily="2" charset="2"/>
              </a:rPr>
              <a:t> </a:t>
            </a:r>
            <a:r>
              <a:rPr lang="en-US" sz="2000" b="1" dirty="0" smtClean="0">
                <a:solidFill>
                  <a:schemeClr val="accent1"/>
                </a:solidFill>
                <a:sym typeface="Wingdings" panose="05000000000000000000" pitchFamily="2" charset="2"/>
              </a:rPr>
              <a:t>mixed-criticality systems</a:t>
            </a:r>
            <a:endParaRPr lang="en-US" sz="2000" b="1" dirty="0" smtClean="0">
              <a:solidFill>
                <a:schemeClr val="accent1"/>
              </a:solidFill>
            </a:endParaRPr>
          </a:p>
          <a:p>
            <a:pPr marL="342900" indent="-342900">
              <a:buFont typeface="Wingdings" pitchFamily="2" charset="2"/>
              <a:buChar char="§"/>
            </a:pPr>
            <a:r>
              <a:rPr lang="en-US" dirty="0" smtClean="0"/>
              <a:t>standards require isolation in case of shared resources</a:t>
            </a:r>
          </a:p>
          <a:p>
            <a:pPr marL="533400" lvl="1" indent="-342900"/>
            <a:r>
              <a:rPr lang="en-US" dirty="0" smtClean="0"/>
              <a:t>e.g. IEC 61508: “</a:t>
            </a:r>
            <a:r>
              <a:rPr lang="en-US" b="1" dirty="0" smtClean="0">
                <a:solidFill>
                  <a:schemeClr val="accent1"/>
                </a:solidFill>
              </a:rPr>
              <a:t>sufficient independence</a:t>
            </a:r>
            <a:r>
              <a:rPr lang="en-US" dirty="0" smtClean="0"/>
              <a:t>”</a:t>
            </a:r>
          </a:p>
          <a:p>
            <a:endParaRPr lang="en-US" dirty="0"/>
          </a:p>
        </p:txBody>
      </p:sp>
      <p:sp>
        <p:nvSpPr>
          <p:cNvPr id="3" name="Titel 2"/>
          <p:cNvSpPr>
            <a:spLocks noGrp="1"/>
          </p:cNvSpPr>
          <p:nvPr>
            <p:ph type="title"/>
          </p:nvPr>
        </p:nvSpPr>
        <p:spPr/>
        <p:txBody>
          <a:bodyPr/>
          <a:lstStyle/>
          <a:p>
            <a:r>
              <a:rPr lang="en-US" dirty="0"/>
              <a:t>Current and Future Embedded Systems</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5" y="1124743"/>
            <a:ext cx="2816756" cy="461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624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5894870" y="3226633"/>
            <a:ext cx="248791" cy="701615"/>
          </a:xfrm>
          <a:prstGeom prst="rect">
            <a:avLst/>
          </a:prstGeom>
          <a:gradFill>
            <a:gsLst>
              <a:gs pos="0">
                <a:srgbClr val="92D050">
                  <a:lumMod val="85000"/>
                  <a:lumOff val="15000"/>
                </a:srgbClr>
              </a:gs>
              <a:gs pos="50000">
                <a:srgbClr val="92D050">
                  <a:lumMod val="55000"/>
                  <a:lumOff val="45000"/>
                </a:srgbClr>
              </a:gs>
              <a:gs pos="100000">
                <a:srgbClr val="92D050">
                  <a:lumMod val="40000"/>
                  <a:lumOff val="60000"/>
                </a:srgbClr>
              </a:gs>
            </a:gsLst>
            <a:lin ang="2700000" scaled="0"/>
          </a:gra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sp>
        <p:nvSpPr>
          <p:cNvPr id="7" name="Rechteck 6"/>
          <p:cNvSpPr/>
          <p:nvPr/>
        </p:nvSpPr>
        <p:spPr>
          <a:xfrm>
            <a:off x="4507426" y="3226976"/>
            <a:ext cx="1282555" cy="701620"/>
          </a:xfrm>
          <a:prstGeom prst="rect">
            <a:avLst/>
          </a:prstGeom>
          <a:gradFill flip="none" rotWithShape="1">
            <a:gsLst>
              <a:gs pos="0">
                <a:schemeClr val="accent2">
                  <a:lumMod val="50000"/>
                  <a:lumOff val="50000"/>
                </a:schemeClr>
              </a:gs>
              <a:gs pos="50000">
                <a:schemeClr val="accent2">
                  <a:lumMod val="55000"/>
                  <a:lumOff val="45000"/>
                </a:schemeClr>
              </a:gs>
              <a:gs pos="100000">
                <a:schemeClr val="accent2">
                  <a:lumMod val="55000"/>
                  <a:lumOff val="45000"/>
                </a:schemeClr>
              </a:gs>
            </a:gsLst>
            <a:lin ang="10800000" scaled="1"/>
            <a:tileRec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p:txBody>
      </p:sp>
      <p:sp>
        <p:nvSpPr>
          <p:cNvPr id="2" name="Inhaltsplatzhalter 1"/>
          <p:cNvSpPr>
            <a:spLocks noGrp="1"/>
          </p:cNvSpPr>
          <p:nvPr>
            <p:ph idx="1"/>
          </p:nvPr>
        </p:nvSpPr>
        <p:spPr>
          <a:xfrm>
            <a:off x="431800" y="1042989"/>
            <a:ext cx="8375650" cy="1593924"/>
          </a:xfrm>
        </p:spPr>
        <p:txBody>
          <a:bodyPr/>
          <a:lstStyle/>
          <a:p>
            <a:pPr marL="342900" indent="-342900">
              <a:buFont typeface="Wingdings" pitchFamily="2" charset="2"/>
              <a:buChar char="§"/>
            </a:pPr>
            <a:r>
              <a:rPr lang="en-US" dirty="0" smtClean="0"/>
              <a:t>additional blocking allowed by the blocking counter (BC)</a:t>
            </a:r>
            <a:endParaRPr lang="en-US" dirty="0"/>
          </a:p>
          <a:p>
            <a:pPr marL="342900" indent="-342900">
              <a:buFont typeface="Wingdings" pitchFamily="2" charset="2"/>
              <a:buChar char="§"/>
            </a:pPr>
            <a:r>
              <a:rPr lang="en-US" dirty="0" smtClean="0"/>
              <a:t>depends on:</a:t>
            </a:r>
          </a:p>
          <a:p>
            <a:pPr marL="533400" lvl="1" indent="-342900"/>
            <a:r>
              <a:rPr lang="en-US" dirty="0" smtClean="0"/>
              <a:t>higher priority </a:t>
            </a:r>
            <a:r>
              <a:rPr lang="en-US" dirty="0"/>
              <a:t>traffic</a:t>
            </a:r>
            <a:r>
              <a:rPr lang="en-US" dirty="0" smtClean="0"/>
              <a:t> (BE or GL with BC=0)</a:t>
            </a:r>
            <a:endParaRPr lang="en-US" dirty="0"/>
          </a:p>
          <a:p>
            <a:pPr marL="533400" lvl="1" indent="-342900"/>
            <a:r>
              <a:rPr lang="en-US" dirty="0" smtClean="0"/>
              <a:t>blocking counter</a:t>
            </a:r>
          </a:p>
          <a:p>
            <a:pPr marL="342900" indent="-342900">
              <a:buFont typeface="Wingdings" pitchFamily="2" charset="2"/>
              <a:buChar char="§"/>
            </a:pPr>
            <a:r>
              <a:rPr lang="en-US" dirty="0" smtClean="0"/>
              <a:t>part of event model propagation</a:t>
            </a:r>
          </a:p>
          <a:p>
            <a:pPr marL="342900" indent="-342900">
              <a:buFont typeface="Wingdings" pitchFamily="2" charset="2"/>
              <a:buChar char="§"/>
            </a:pPr>
            <a:endParaRPr lang="en-US" dirty="0"/>
          </a:p>
          <a:p>
            <a:pPr marL="342900" indent="-342900">
              <a:buFont typeface="Wingdings" pitchFamily="2" charset="2"/>
              <a:buChar char="§"/>
            </a:pPr>
            <a:endParaRPr lang="en-US" dirty="0"/>
          </a:p>
          <a:p>
            <a:pPr marL="342900" indent="-342900">
              <a:buFont typeface="Wingdings" pitchFamily="2" charset="2"/>
              <a:buChar char="§"/>
            </a:pPr>
            <a:endParaRPr lang="en-US" dirty="0" smtClean="0"/>
          </a:p>
          <a:p>
            <a:endParaRPr lang="en-US" dirty="0"/>
          </a:p>
        </p:txBody>
      </p:sp>
      <p:sp>
        <p:nvSpPr>
          <p:cNvPr id="3" name="Titel 2"/>
          <p:cNvSpPr>
            <a:spLocks noGrp="1"/>
          </p:cNvSpPr>
          <p:nvPr>
            <p:ph type="title"/>
          </p:nvPr>
        </p:nvSpPr>
        <p:spPr/>
        <p:txBody>
          <a:bodyPr/>
          <a:lstStyle/>
          <a:p>
            <a:r>
              <a:rPr lang="en-US" dirty="0" smtClean="0"/>
              <a:t>Interference through BC</a:t>
            </a:r>
            <a:endParaRPr lang="en-US" dirty="0"/>
          </a:p>
        </p:txBody>
      </p:sp>
      <mc:AlternateContent xmlns:mc="http://schemas.openxmlformats.org/markup-compatibility/2006" xmlns:a14="http://schemas.microsoft.com/office/drawing/2010/main">
        <mc:Choice Requires="a14">
          <p:sp>
            <p:nvSpPr>
              <p:cNvPr id="4" name="Rechteck 3"/>
              <p:cNvSpPr/>
              <p:nvPr/>
            </p:nvSpPr>
            <p:spPr>
              <a:xfrm>
                <a:off x="2086722" y="3134004"/>
                <a:ext cx="4572000" cy="108876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de-DE" b="1" i="1">
                              <a:latin typeface="Cambria Math"/>
                            </a:rPr>
                            <m:t>𝑩</m:t>
                          </m:r>
                        </m:e>
                        <m:sub>
                          <m:r>
                            <a:rPr lang="de-DE" b="1" i="1">
                              <a:latin typeface="Cambria Math"/>
                            </a:rPr>
                            <m:t>𝒊</m:t>
                          </m:r>
                          <m:r>
                            <a:rPr lang="de-DE" b="1" i="1">
                              <a:latin typeface="Cambria Math"/>
                            </a:rPr>
                            <m:t>,</m:t>
                          </m:r>
                          <m:r>
                            <a:rPr lang="de-DE" b="1" i="1">
                              <a:latin typeface="Cambria Math"/>
                            </a:rPr>
                            <m:t>𝒒</m:t>
                          </m:r>
                        </m:sub>
                        <m:sup>
                          <m:r>
                            <a:rPr lang="de-DE" b="1" i="1">
                              <a:latin typeface="Cambria Math"/>
                            </a:rPr>
                            <m:t>𝑳𝑷</m:t>
                          </m:r>
                        </m:sup>
                      </m:sSubSup>
                      <m:d>
                        <m:dPr>
                          <m:ctrlPr>
                            <a:rPr lang="de-DE" b="1" i="1">
                              <a:latin typeface="Cambria Math"/>
                            </a:rPr>
                          </m:ctrlPr>
                        </m:dPr>
                        <m:e>
                          <m:r>
                            <m:rPr>
                              <m:sty m:val="p"/>
                            </m:rPr>
                            <a:rPr lang="el-GR" b="1" i="1">
                              <a:latin typeface="Cambria Math"/>
                            </a:rPr>
                            <m:t>Δ</m:t>
                          </m:r>
                          <m:r>
                            <a:rPr lang="de-DE" b="1" i="1">
                              <a:latin typeface="Cambria Math"/>
                            </a:rPr>
                            <m:t>𝒕</m:t>
                          </m:r>
                        </m:e>
                      </m:d>
                      <m:r>
                        <a:rPr lang="de-DE" b="1" i="1">
                          <a:latin typeface="Cambria Math"/>
                        </a:rPr>
                        <m:t>≤</m:t>
                      </m:r>
                      <m:r>
                        <a:rPr lang="de-DE" b="1" i="1">
                          <a:latin typeface="Cambria Math"/>
                        </a:rPr>
                        <m:t>𝑪</m:t>
                      </m:r>
                      <m:r>
                        <a:rPr lang="de-DE" b="1" i="1">
                          <a:latin typeface="Cambria Math"/>
                        </a:rPr>
                        <m:t>∗</m:t>
                      </m:r>
                      <m:func>
                        <m:funcPr>
                          <m:ctrlPr>
                            <a:rPr lang="de-DE" b="1" i="1">
                              <a:latin typeface="Cambria Math"/>
                            </a:rPr>
                          </m:ctrlPr>
                        </m:funcPr>
                        <m:fName>
                          <m:r>
                            <a:rPr lang="de-DE" b="1" i="1">
                              <a:latin typeface="Cambria Math"/>
                            </a:rPr>
                            <m:t>𝒎𝒊𝒏</m:t>
                          </m:r>
                        </m:fName>
                        <m:e>
                          <m:d>
                            <m:dPr>
                              <m:begChr m:val="{"/>
                              <m:endChr m:val="}"/>
                              <m:ctrlPr>
                                <a:rPr lang="de-DE" b="1" i="1">
                                  <a:latin typeface="Cambria Math"/>
                                </a:rPr>
                              </m:ctrlPr>
                            </m:dPr>
                            <m:e>
                              <m:nary>
                                <m:naryPr>
                                  <m:chr m:val="∑"/>
                                  <m:supHide m:val="on"/>
                                  <m:ctrlPr>
                                    <a:rPr lang="de-DE" b="1" i="1">
                                      <a:latin typeface="Cambria Math"/>
                                    </a:rPr>
                                  </m:ctrlPr>
                                </m:naryPr>
                                <m:sub>
                                  <m:r>
                                    <m:rPr>
                                      <m:brk m:alnAt="7"/>
                                    </m:rPr>
                                    <a:rPr lang="de-DE" b="1" i="1">
                                      <a:latin typeface="Cambria Math"/>
                                    </a:rPr>
                                    <m:t>𝒋</m:t>
                                  </m:r>
                                  <m:r>
                                    <a:rPr lang="de-DE" b="1" i="1">
                                      <a:latin typeface="Cambria Math"/>
                                      <a:ea typeface="Cambria Math"/>
                                    </a:rPr>
                                    <m:t>∈</m:t>
                                  </m:r>
                                  <m:r>
                                    <a:rPr lang="de-DE" b="1" i="1">
                                      <a:latin typeface="Cambria Math"/>
                                      <a:ea typeface="Cambria Math"/>
                                    </a:rPr>
                                    <m:t>𝒉𝒑</m:t>
                                  </m:r>
                                  <m:d>
                                    <m:dPr>
                                      <m:ctrlPr>
                                        <a:rPr lang="de-DE" b="1" i="1">
                                          <a:latin typeface="Cambria Math"/>
                                          <a:ea typeface="Cambria Math"/>
                                        </a:rPr>
                                      </m:ctrlPr>
                                    </m:dPr>
                                    <m:e>
                                      <m:r>
                                        <m:rPr>
                                          <m:brk m:alnAt="7"/>
                                        </m:rPr>
                                        <a:rPr lang="de-DE" b="1" i="1">
                                          <a:latin typeface="Cambria Math"/>
                                          <a:ea typeface="Cambria Math"/>
                                        </a:rPr>
                                        <m:t>𝒊</m:t>
                                      </m:r>
                                    </m:e>
                                  </m:d>
                                </m:sub>
                                <m:sup/>
                                <m:e>
                                  <m:sSubSup>
                                    <m:sSubSupPr>
                                      <m:ctrlPr>
                                        <a:rPr lang="de-DE" b="1" i="1">
                                          <a:latin typeface="Cambria Math"/>
                                        </a:rPr>
                                      </m:ctrlPr>
                                    </m:sSubSupPr>
                                    <m:e>
                                      <m:r>
                                        <a:rPr lang="de-DE" b="1" i="1">
                                          <a:latin typeface="Cambria Math"/>
                                        </a:rPr>
                                        <m:t>ƞ</m:t>
                                      </m:r>
                                    </m:e>
                                    <m:sub>
                                      <m:r>
                                        <a:rPr lang="de-DE" b="1" i="1">
                                          <a:latin typeface="Cambria Math"/>
                                        </a:rPr>
                                        <m:t>𝒋</m:t>
                                      </m:r>
                                    </m:sub>
                                    <m:sup>
                                      <m:r>
                                        <a:rPr lang="de-DE" b="1" i="1">
                                          <a:latin typeface="Cambria Math"/>
                                        </a:rPr>
                                        <m:t>+</m:t>
                                      </m:r>
                                    </m:sup>
                                  </m:sSubSup>
                                  <m:d>
                                    <m:dPr>
                                      <m:ctrlPr>
                                        <a:rPr lang="de-DE" b="1" i="1">
                                          <a:latin typeface="Cambria Math"/>
                                        </a:rPr>
                                      </m:ctrlPr>
                                    </m:dPr>
                                    <m:e>
                                      <m:r>
                                        <a:rPr lang="de-DE" b="1" i="1">
                                          <a:latin typeface="Cambria Math"/>
                                          <a:ea typeface="Cambria Math"/>
                                        </a:rPr>
                                        <m:t>∆</m:t>
                                      </m:r>
                                      <m:r>
                                        <a:rPr lang="de-DE" b="1" i="1">
                                          <a:latin typeface="Cambria Math"/>
                                          <a:ea typeface="Cambria Math"/>
                                        </a:rPr>
                                        <m:t>𝒕</m:t>
                                      </m:r>
                                    </m:e>
                                  </m:d>
                                </m:e>
                              </m:nary>
                              <m:r>
                                <a:rPr lang="de-DE" b="1" i="1">
                                  <a:latin typeface="Cambria Math"/>
                                </a:rPr>
                                <m:t>,</m:t>
                              </m:r>
                              <m:sSub>
                                <m:sSubPr>
                                  <m:ctrlPr>
                                    <a:rPr lang="de-DE" b="1" i="1">
                                      <a:latin typeface="Cambria Math"/>
                                    </a:rPr>
                                  </m:ctrlPr>
                                </m:sSubPr>
                                <m:e>
                                  <m:r>
                                    <m:rPr>
                                      <m:sty m:val="p"/>
                                    </m:rPr>
                                    <a:rPr lang="el-GR" b="1" i="1">
                                      <a:latin typeface="Cambria Math"/>
                                    </a:rPr>
                                    <m:t>χ</m:t>
                                  </m:r>
                                </m:e>
                                <m:sub>
                                  <m:r>
                                    <a:rPr lang="de-DE" b="1" i="1">
                                      <a:latin typeface="Cambria Math"/>
                                    </a:rPr>
                                    <m:t>𝒊</m:t>
                                  </m:r>
                                </m:sub>
                              </m:sSub>
                              <m:r>
                                <a:rPr lang="de-DE" b="1" i="1">
                                  <a:latin typeface="Cambria Math"/>
                                </a:rPr>
                                <m:t> </m:t>
                              </m:r>
                            </m:e>
                          </m:d>
                        </m:e>
                      </m:func>
                    </m:oMath>
                  </m:oMathPara>
                </a14:m>
                <a:endParaRPr lang="en-US" dirty="0"/>
              </a:p>
              <a:p>
                <a:endParaRPr lang="de-DE" b="1" i="1" dirty="0" smtClean="0">
                  <a:latin typeface="Cambria Math"/>
                </a:endParaRPr>
              </a:p>
            </p:txBody>
          </p:sp>
        </mc:Choice>
        <mc:Fallback xmlns="">
          <p:sp>
            <p:nvSpPr>
              <p:cNvPr id="4" name="Rechteck 3"/>
              <p:cNvSpPr>
                <a:spLocks noRot="1" noChangeAspect="1" noMove="1" noResize="1" noEditPoints="1" noAdjustHandles="1" noChangeArrowheads="1" noChangeShapeType="1" noTextEdit="1"/>
              </p:cNvSpPr>
              <p:nvPr/>
            </p:nvSpPr>
            <p:spPr>
              <a:xfrm>
                <a:off x="2086722" y="3134004"/>
                <a:ext cx="4572000" cy="108876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hteck 4"/>
              <p:cNvSpPr/>
              <p:nvPr/>
            </p:nvSpPr>
            <p:spPr>
              <a:xfrm>
                <a:off x="62285" y="4437112"/>
                <a:ext cx="4077667" cy="171418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de-DE" sz="1400" i="1">
                              <a:latin typeface="Cambria Math"/>
                            </a:rPr>
                          </m:ctrlPr>
                        </m:sSubPr>
                        <m:e>
                          <m:r>
                            <m:rPr>
                              <m:sty m:val="p"/>
                            </m:rPr>
                            <a:rPr lang="el-GR" sz="1400" b="0" i="0">
                              <a:latin typeface="Cambria Math"/>
                            </a:rPr>
                            <m:t>χ</m:t>
                          </m:r>
                        </m:e>
                        <m:sub>
                          <m:r>
                            <m:rPr>
                              <m:sty m:val="p"/>
                            </m:rPr>
                            <a:rPr lang="de-DE" sz="1400" b="0" i="0">
                              <a:latin typeface="Cambria Math"/>
                            </a:rPr>
                            <m:t>i</m:t>
                          </m:r>
                        </m:sub>
                      </m:sSub>
                      <m:r>
                        <a:rPr lang="de-DE" sz="1400" b="0" i="0">
                          <a:latin typeface="Cambria Math"/>
                        </a:rPr>
                        <m:t>=</m:t>
                      </m:r>
                      <m:d>
                        <m:dPr>
                          <m:begChr m:val="{"/>
                          <m:endChr m:val=""/>
                          <m:ctrlPr>
                            <a:rPr lang="de-DE" sz="1400" i="1">
                              <a:latin typeface="Cambria Math"/>
                            </a:rPr>
                          </m:ctrlPr>
                        </m:dPr>
                        <m:e>
                          <m:eqArr>
                            <m:eqArrPr>
                              <m:ctrlPr>
                                <a:rPr lang="de-DE" sz="1400" i="1">
                                  <a:latin typeface="Cambria Math"/>
                                </a:rPr>
                              </m:ctrlPr>
                            </m:eqArrPr>
                            <m:e>
                              <m:sSubSup>
                                <m:sSubSupPr>
                                  <m:ctrlPr>
                                    <a:rPr lang="de-DE" sz="1400" i="1">
                                      <a:latin typeface="Cambria Math"/>
                                    </a:rPr>
                                  </m:ctrlPr>
                                </m:sSubSupPr>
                                <m:e>
                                  <m:r>
                                    <m:rPr>
                                      <m:sty m:val="p"/>
                                    </m:rPr>
                                    <a:rPr lang="de-DE" sz="1400" b="0" i="0">
                                      <a:latin typeface="Cambria Math"/>
                                    </a:rPr>
                                    <m:t>BC</m:t>
                                  </m:r>
                                </m:e>
                                <m:sub>
                                  <m:r>
                                    <m:rPr>
                                      <m:sty m:val="p"/>
                                    </m:rPr>
                                    <a:rPr lang="de-DE" sz="1400" b="0" i="0">
                                      <a:latin typeface="Cambria Math"/>
                                    </a:rPr>
                                    <m:t>i</m:t>
                                  </m:r>
                                </m:sub>
                                <m:sup>
                                  <m:r>
                                    <m:rPr>
                                      <m:sty m:val="p"/>
                                    </m:rPr>
                                    <a:rPr lang="de-DE" sz="1400" b="0" i="0">
                                      <a:latin typeface="Cambria Math"/>
                                    </a:rPr>
                                    <m:t>q</m:t>
                                  </m:r>
                                </m:sup>
                              </m:sSubSup>
                              <m:r>
                                <a:rPr lang="de-DE" sz="1400" b="0" i="0">
                                  <a:latin typeface="Cambria Math"/>
                                </a:rPr>
                                <m:t>∗</m:t>
                              </m:r>
                              <m:acc>
                                <m:accPr>
                                  <m:chr m:val="̂"/>
                                  <m:ctrlPr>
                                    <a:rPr lang="de-DE" sz="1400" i="1">
                                      <a:latin typeface="Cambria Math"/>
                                    </a:rPr>
                                  </m:ctrlPr>
                                </m:accPr>
                                <m:e>
                                  <m:r>
                                    <m:rPr>
                                      <m:sty m:val="p"/>
                                    </m:rPr>
                                    <a:rPr lang="de-DE" sz="1400" b="0" i="0">
                                      <a:latin typeface="Cambria Math"/>
                                    </a:rPr>
                                    <m:t>n</m:t>
                                  </m:r>
                                </m:e>
                              </m:acc>
                              <m:r>
                                <a:rPr lang="de-DE" sz="1400" b="0" i="0">
                                  <a:latin typeface="Cambria Math"/>
                                </a:rPr>
                                <m:t>, </m:t>
                              </m:r>
                              <m:r>
                                <m:rPr>
                                  <m:sty m:val="p"/>
                                </m:rPr>
                                <a:rPr lang="de-DE" sz="1400" b="0" i="0">
                                  <a:latin typeface="Cambria Math"/>
                                </a:rPr>
                                <m:t>if</m:t>
                              </m:r>
                              <m:r>
                                <a:rPr lang="de-DE" sz="1400" b="0" i="0">
                                  <a:latin typeface="Cambria Math"/>
                                </a:rPr>
                                <m:t> </m:t>
                              </m:r>
                              <m:r>
                                <m:rPr>
                                  <m:sty m:val="p"/>
                                </m:rPr>
                                <a:rPr lang="de-DE" sz="1400" b="0" i="0">
                                  <a:latin typeface="Cambria Math"/>
                                </a:rPr>
                                <m:t>BC</m:t>
                              </m:r>
                              <m:r>
                                <a:rPr lang="de-DE" sz="1400" b="0" i="0">
                                  <a:latin typeface="Cambria Math"/>
                                </a:rPr>
                                <m:t> </m:t>
                              </m:r>
                              <m:r>
                                <m:rPr>
                                  <m:sty m:val="p"/>
                                </m:rPr>
                                <a:rPr lang="de-DE" sz="1400" b="0" i="0">
                                  <a:latin typeface="Cambria Math"/>
                                </a:rPr>
                                <m:t>counts</m:t>
                              </m:r>
                              <m:r>
                                <a:rPr lang="de-DE" sz="1400" b="0" i="0">
                                  <a:latin typeface="Cambria Math"/>
                                </a:rPr>
                                <m:t> </m:t>
                              </m:r>
                              <m:r>
                                <m:rPr>
                                  <m:sty m:val="p"/>
                                </m:rPr>
                                <a:rPr lang="de-DE" sz="1400" b="0" i="0">
                                  <a:latin typeface="Cambria Math"/>
                                </a:rPr>
                                <m:t>packets</m:t>
                              </m:r>
                            </m:e>
                            <m:e>
                              <m:sSubSup>
                                <m:sSubSupPr>
                                  <m:ctrlPr>
                                    <a:rPr lang="de-DE" sz="1400" i="1">
                                      <a:latin typeface="Cambria Math"/>
                                    </a:rPr>
                                  </m:ctrlPr>
                                </m:sSubSupPr>
                                <m:e>
                                  <m:r>
                                    <m:rPr>
                                      <m:sty m:val="p"/>
                                    </m:rPr>
                                    <a:rPr lang="de-DE" sz="1400" b="0" i="0">
                                      <a:latin typeface="Cambria Math"/>
                                    </a:rPr>
                                    <m:t>BC</m:t>
                                  </m:r>
                                </m:e>
                                <m:sub>
                                  <m:r>
                                    <m:rPr>
                                      <m:sty m:val="p"/>
                                    </m:rPr>
                                    <a:rPr lang="de-DE" sz="1400" b="0" i="0">
                                      <a:latin typeface="Cambria Math"/>
                                    </a:rPr>
                                    <m:t>i</m:t>
                                  </m:r>
                                </m:sub>
                                <m:sup>
                                  <m:r>
                                    <m:rPr>
                                      <m:sty m:val="p"/>
                                    </m:rPr>
                                    <a:rPr lang="de-DE" sz="1400" b="0" i="0">
                                      <a:latin typeface="Cambria Math"/>
                                    </a:rPr>
                                    <m:t>q</m:t>
                                  </m:r>
                                </m:sup>
                              </m:sSubSup>
                              <m:r>
                                <a:rPr lang="de-DE" sz="1400" b="0" i="0">
                                  <a:latin typeface="Cambria Math"/>
                                </a:rPr>
                                <m:t>, </m:t>
                              </m:r>
                              <m:r>
                                <m:rPr>
                                  <m:sty m:val="p"/>
                                </m:rPr>
                                <a:rPr lang="de-DE" sz="1400" b="0" i="0">
                                  <a:latin typeface="Cambria Math"/>
                                </a:rPr>
                                <m:t>otherwise</m:t>
                              </m:r>
                            </m:e>
                          </m:eqArr>
                        </m:e>
                      </m:d>
                    </m:oMath>
                  </m:oMathPara>
                </a14:m>
                <a:endParaRPr lang="en-US" sz="1400" dirty="0"/>
              </a:p>
              <a:p>
                <a14:m>
                  <m:oMath xmlns:m="http://schemas.openxmlformats.org/officeDocument/2006/math">
                    <m:acc>
                      <m:accPr>
                        <m:chr m:val="̂"/>
                        <m:ctrlPr>
                          <a:rPr lang="de-DE" sz="1400" i="1">
                            <a:latin typeface="Cambria Math"/>
                            <a:ea typeface="Cambria Math" pitchFamily="18" charset="0"/>
                          </a:rPr>
                        </m:ctrlPr>
                      </m:accPr>
                      <m:e>
                        <m:r>
                          <m:rPr>
                            <m:sty m:val="p"/>
                          </m:rPr>
                          <a:rPr lang="de-DE" sz="1400" b="0" i="0">
                            <a:latin typeface="Cambria Math"/>
                            <a:ea typeface="Cambria Math" pitchFamily="18" charset="0"/>
                          </a:rPr>
                          <m:t>n</m:t>
                        </m:r>
                      </m:e>
                    </m:acc>
                  </m:oMath>
                </a14:m>
                <a:r>
                  <a:rPr lang="en-US" sz="1400" dirty="0" smtClean="0">
                    <a:ea typeface="Cambria Math" pitchFamily="18" charset="0"/>
                  </a:rPr>
                  <a:t>: </a:t>
                </a:r>
                <a:r>
                  <a:rPr lang="de-DE" sz="1400" dirty="0" smtClean="0">
                    <a:ea typeface="Cambria Math" pitchFamily="18" charset="0"/>
                  </a:rPr>
                  <a:t>packet sitze in </a:t>
                </a:r>
                <a:r>
                  <a:rPr lang="de-DE" sz="1400" dirty="0" err="1" smtClean="0">
                    <a:ea typeface="Cambria Math" pitchFamily="18" charset="0"/>
                  </a:rPr>
                  <a:t>flits</a:t>
                </a:r>
                <a:endParaRPr lang="de-DE" sz="1400" dirty="0" smtClean="0">
                  <a:ea typeface="Cambria Math" pitchFamily="18" charset="0"/>
                </a:endParaRPr>
              </a:p>
              <a:p>
                <a:r>
                  <a:rPr lang="de-DE" sz="1400" dirty="0" smtClean="0">
                    <a:ea typeface="Cambria Math" pitchFamily="18" charset="0"/>
                  </a:rPr>
                  <a:t>C </a:t>
                </a:r>
                <a:r>
                  <a:rPr lang="en-US" sz="1400" dirty="0" smtClean="0">
                    <a:ea typeface="Cambria Math" pitchFamily="18" charset="0"/>
                  </a:rPr>
                  <a:t>: single flit transmission time</a:t>
                </a:r>
              </a:p>
              <a:p>
                <a:pPr marL="0" lvl="1"/>
                <a14:m>
                  <m:oMath xmlns:m="http://schemas.openxmlformats.org/officeDocument/2006/math">
                    <m:sSubSup>
                      <m:sSubSupPr>
                        <m:ctrlPr>
                          <a:rPr lang="de-DE" sz="1400" i="1">
                            <a:latin typeface="Cambria Math"/>
                            <a:ea typeface="Cambria Math" pitchFamily="18" charset="0"/>
                          </a:rPr>
                        </m:ctrlPr>
                      </m:sSubSupPr>
                      <m:e>
                        <m:r>
                          <a:rPr lang="de-DE" sz="1400" i="0">
                            <a:latin typeface="Cambria Math"/>
                            <a:ea typeface="Cambria Math" pitchFamily="18" charset="0"/>
                          </a:rPr>
                          <m:t>ƞ</m:t>
                        </m:r>
                      </m:e>
                      <m:sub>
                        <m:r>
                          <m:rPr>
                            <m:sty m:val="p"/>
                          </m:rPr>
                          <a:rPr lang="de-DE" sz="1400" i="0">
                            <a:latin typeface="Cambria Math"/>
                            <a:ea typeface="Cambria Math" pitchFamily="18" charset="0"/>
                          </a:rPr>
                          <m:t>j</m:t>
                        </m:r>
                      </m:sub>
                      <m:sup>
                        <m:r>
                          <a:rPr lang="de-DE" sz="1400" i="0">
                            <a:latin typeface="Cambria Math"/>
                            <a:ea typeface="Cambria Math" pitchFamily="18" charset="0"/>
                          </a:rPr>
                          <m:t>+</m:t>
                        </m:r>
                      </m:sup>
                    </m:sSubSup>
                    <m:r>
                      <a:rPr lang="de-DE" sz="1400" i="0">
                        <a:latin typeface="Cambria Math"/>
                        <a:ea typeface="Cambria Math" pitchFamily="18" charset="0"/>
                      </a:rPr>
                      <m:t>(</m:t>
                    </m:r>
                    <m:r>
                      <m:rPr>
                        <m:sty m:val="p"/>
                      </m:rPr>
                      <a:rPr lang="el-GR" sz="1400" i="0">
                        <a:latin typeface="Cambria Math"/>
                        <a:ea typeface="Cambria Math" pitchFamily="18" charset="0"/>
                      </a:rPr>
                      <m:t>Δ</m:t>
                    </m:r>
                    <m:r>
                      <m:rPr>
                        <m:sty m:val="p"/>
                      </m:rPr>
                      <a:rPr lang="de-DE" sz="1400" i="0">
                        <a:latin typeface="Cambria Math"/>
                        <a:ea typeface="Cambria Math" pitchFamily="18" charset="0"/>
                      </a:rPr>
                      <m:t>t</m:t>
                    </m:r>
                    <m:r>
                      <a:rPr lang="de-DE" sz="1400" i="0">
                        <a:latin typeface="Cambria Math"/>
                        <a:ea typeface="Cambria Math" pitchFamily="18" charset="0"/>
                      </a:rPr>
                      <m:t>)</m:t>
                    </m:r>
                  </m:oMath>
                </a14:m>
                <a:r>
                  <a:rPr lang="en-US" sz="1400" dirty="0" smtClean="0">
                    <a:ea typeface="Cambria Math" pitchFamily="18" charset="0"/>
                  </a:rPr>
                  <a:t>:</a:t>
                </a:r>
                <a:r>
                  <a:rPr lang="en-US" sz="1400" dirty="0">
                    <a:ea typeface="Cambria Math" pitchFamily="18" charset="0"/>
                  </a:rPr>
                  <a:t> maximum number of flits that arrive in </a:t>
                </a:r>
                <a14:m>
                  <m:oMath xmlns:m="http://schemas.openxmlformats.org/officeDocument/2006/math">
                    <m:r>
                      <m:rPr>
                        <m:sty m:val="p"/>
                      </m:rPr>
                      <a:rPr lang="el-GR" sz="1400" i="0">
                        <a:latin typeface="Cambria Math"/>
                        <a:ea typeface="Cambria Math" pitchFamily="18" charset="0"/>
                      </a:rPr>
                      <m:t>Δ</m:t>
                    </m:r>
                    <m:r>
                      <m:rPr>
                        <m:sty m:val="p"/>
                      </m:rPr>
                      <a:rPr lang="de-DE" sz="1400" i="0">
                        <a:latin typeface="Cambria Math"/>
                        <a:ea typeface="Cambria Math" pitchFamily="18" charset="0"/>
                      </a:rPr>
                      <m:t>t</m:t>
                    </m:r>
                  </m:oMath>
                </a14:m>
                <a:endParaRPr lang="de-DE" sz="1400" dirty="0" smtClean="0">
                  <a:ea typeface="Cambria Math" pitchFamily="18" charset="0"/>
                </a:endParaRPr>
              </a:p>
              <a:p>
                <a:pPr marL="0" lvl="1"/>
                <a14:m>
                  <m:oMath xmlns:m="http://schemas.openxmlformats.org/officeDocument/2006/math">
                    <m:r>
                      <m:rPr>
                        <m:sty m:val="p"/>
                      </m:rPr>
                      <a:rPr lang="de-DE" sz="1400" b="0" i="0">
                        <a:latin typeface="Cambria Math"/>
                        <a:ea typeface="Cambria Math" pitchFamily="18" charset="0"/>
                      </a:rPr>
                      <m:t>hp</m:t>
                    </m:r>
                    <m:d>
                      <m:dPr>
                        <m:ctrlPr>
                          <a:rPr lang="de-DE" sz="1400" i="1">
                            <a:latin typeface="Cambria Math"/>
                            <a:ea typeface="Cambria Math" pitchFamily="18" charset="0"/>
                          </a:rPr>
                        </m:ctrlPr>
                      </m:dPr>
                      <m:e>
                        <m:r>
                          <m:rPr>
                            <m:sty m:val="p"/>
                            <m:brk m:alnAt="7"/>
                          </m:rPr>
                          <a:rPr lang="de-DE" sz="1400" b="0" i="0">
                            <a:latin typeface="Cambria Math"/>
                            <a:ea typeface="Cambria Math" pitchFamily="18" charset="0"/>
                          </a:rPr>
                          <m:t>i</m:t>
                        </m:r>
                      </m:e>
                    </m:d>
                  </m:oMath>
                </a14:m>
                <a:r>
                  <a:rPr lang="de-DE" sz="1400" dirty="0" smtClean="0">
                    <a:ea typeface="Cambria Math" pitchFamily="18" charset="0"/>
                  </a:rPr>
                  <a:t>:</a:t>
                </a:r>
                <a:r>
                  <a:rPr lang="en-US" sz="1400" dirty="0" smtClean="0">
                    <a:ea typeface="Cambria Math" pitchFamily="18" charset="0"/>
                  </a:rPr>
                  <a:t> set of streams with higher priority than i</a:t>
                </a:r>
                <a:endParaRPr lang="en-US" sz="1400" dirty="0">
                  <a:ea typeface="Cambria Math" pitchFamily="18" charset="0"/>
                </a:endParaRPr>
              </a:p>
              <a:p>
                <a:endParaRPr lang="de-DE" sz="1400" i="1" dirty="0"/>
              </a:p>
            </p:txBody>
          </p:sp>
        </mc:Choice>
        <mc:Fallback xmlns="">
          <p:sp>
            <p:nvSpPr>
              <p:cNvPr id="5" name="Rechteck 4"/>
              <p:cNvSpPr>
                <a:spLocks noRot="1" noChangeAspect="1" noMove="1" noResize="1" noEditPoints="1" noAdjustHandles="1" noChangeArrowheads="1" noChangeShapeType="1" noTextEdit="1"/>
              </p:cNvSpPr>
              <p:nvPr/>
            </p:nvSpPr>
            <p:spPr>
              <a:xfrm>
                <a:off x="62285" y="4437112"/>
                <a:ext cx="4077667" cy="1714187"/>
              </a:xfrm>
              <a:prstGeom prst="rect">
                <a:avLst/>
              </a:prstGeom>
              <a:blipFill rotWithShape="1">
                <a:blip r:embed="rId3"/>
                <a:stretch>
                  <a:fillRect l="-299"/>
                </a:stretch>
              </a:blipFill>
            </p:spPr>
            <p:txBody>
              <a:bodyPr/>
              <a:lstStyle/>
              <a:p>
                <a:r>
                  <a:rPr lang="en-US">
                    <a:noFill/>
                  </a:rPr>
                  <a:t> </a:t>
                </a:r>
              </a:p>
            </p:txBody>
          </p:sp>
        </mc:Fallback>
      </mc:AlternateContent>
      <p:sp>
        <p:nvSpPr>
          <p:cNvPr id="8" name="AutoShape 6"/>
          <p:cNvSpPr>
            <a:spLocks/>
          </p:cNvSpPr>
          <p:nvPr/>
        </p:nvSpPr>
        <p:spPr bwMode="auto">
          <a:xfrm>
            <a:off x="6523297" y="4365104"/>
            <a:ext cx="1433079" cy="766235"/>
          </a:xfrm>
          <a:prstGeom prst="accentBorderCallout2">
            <a:avLst>
              <a:gd name="adj1" fmla="val 20379"/>
              <a:gd name="adj2" fmla="val -3518"/>
              <a:gd name="adj3" fmla="val 19356"/>
              <a:gd name="adj4" fmla="val -12128"/>
              <a:gd name="adj5" fmla="val -55615"/>
              <a:gd name="adj6" fmla="val -31535"/>
            </a:avLst>
          </a:prstGeom>
          <a:gradFill>
            <a:gsLst>
              <a:gs pos="0">
                <a:srgbClr val="92D050">
                  <a:lumMod val="85000"/>
                  <a:lumOff val="15000"/>
                </a:srgbClr>
              </a:gs>
              <a:gs pos="50000">
                <a:srgbClr val="92D050">
                  <a:lumMod val="55000"/>
                  <a:lumOff val="45000"/>
                </a:srgbClr>
              </a:gs>
              <a:gs pos="100000">
                <a:srgbClr val="92D050">
                  <a:lumMod val="40000"/>
                  <a:lumOff val="60000"/>
                </a:srgbClr>
              </a:gs>
            </a:gsLst>
            <a:lin ang="0" scaled="0"/>
          </a:gradFill>
          <a:ln w="19050">
            <a:solidFill>
              <a:schemeClr val="tx1"/>
            </a:solidFill>
            <a:miter lim="800000"/>
            <a:headEnd/>
            <a:tailEnd type="arrow" w="med" len="med"/>
          </a:ln>
        </p:spPr>
        <p:txBody>
          <a:bodyPr lIns="36000" tIns="36000" rIns="36000" bIns="36000" anchor="ctr" anchorCtr="0"/>
          <a:lstStyle/>
          <a:p>
            <a:pPr algn="ctr"/>
            <a:r>
              <a:rPr lang="en-US" sz="1600" b="1" dirty="0" smtClean="0"/>
              <a:t>current value of BC (in flits)</a:t>
            </a:r>
            <a:endParaRPr lang="en-US" sz="1600" b="1" dirty="0"/>
          </a:p>
        </p:txBody>
      </p:sp>
      <p:sp>
        <p:nvSpPr>
          <p:cNvPr id="9" name="AutoShape 7"/>
          <p:cNvSpPr>
            <a:spLocks/>
          </p:cNvSpPr>
          <p:nvPr/>
        </p:nvSpPr>
        <p:spPr bwMode="auto">
          <a:xfrm>
            <a:off x="4449232" y="4365104"/>
            <a:ext cx="1634936" cy="583114"/>
          </a:xfrm>
          <a:prstGeom prst="accentBorderCallout2">
            <a:avLst>
              <a:gd name="adj1" fmla="val 18134"/>
              <a:gd name="adj2" fmla="val -2565"/>
              <a:gd name="adj3" fmla="val 20684"/>
              <a:gd name="adj4" fmla="val -13281"/>
              <a:gd name="adj5" fmla="val -77553"/>
              <a:gd name="adj6" fmla="val 8113"/>
            </a:avLst>
          </a:prstGeom>
          <a:gradFill>
            <a:gsLst>
              <a:gs pos="0">
                <a:schemeClr val="accent2">
                  <a:lumMod val="50000"/>
                  <a:lumOff val="50000"/>
                </a:schemeClr>
              </a:gs>
              <a:gs pos="50000">
                <a:schemeClr val="accent2">
                  <a:lumMod val="50000"/>
                  <a:lumOff val="50000"/>
                </a:schemeClr>
              </a:gs>
              <a:gs pos="100000">
                <a:schemeClr val="accent2">
                  <a:lumMod val="30000"/>
                  <a:lumOff val="70000"/>
                </a:schemeClr>
              </a:gs>
            </a:gsLst>
          </a:gradFill>
          <a:ln w="19050">
            <a:solidFill>
              <a:schemeClr val="tx1"/>
            </a:solidFill>
            <a:headEnd/>
            <a:tailEnd type="arrow" w="med" len="med"/>
          </a:ln>
          <a:effectLst/>
        </p:spPr>
        <p:style>
          <a:lnRef idx="1">
            <a:schemeClr val="accent4"/>
          </a:lnRef>
          <a:fillRef idx="2">
            <a:schemeClr val="accent4"/>
          </a:fillRef>
          <a:effectRef idx="1">
            <a:schemeClr val="accent4"/>
          </a:effectRef>
          <a:fontRef idx="minor">
            <a:schemeClr val="dk1"/>
          </a:fontRef>
        </p:style>
        <p:txBody>
          <a:bodyPr lIns="36000" tIns="36000" rIns="36000" bIns="36000" anchor="ctr" anchorCtr="0"/>
          <a:lstStyle/>
          <a:p>
            <a:pPr algn="ctr"/>
            <a:r>
              <a:rPr lang="en-US" sz="1600" b="1" dirty="0" smtClean="0"/>
              <a:t>number of interfering flits</a:t>
            </a:r>
            <a:endParaRPr lang="en-US" sz="1600" b="1" dirty="0"/>
          </a:p>
        </p:txBody>
      </p:sp>
      <p:sp>
        <p:nvSpPr>
          <p:cNvPr id="10" name="Rechteck 9"/>
          <p:cNvSpPr/>
          <p:nvPr/>
        </p:nvSpPr>
        <p:spPr>
          <a:xfrm>
            <a:off x="4997681" y="5579948"/>
            <a:ext cx="3223959" cy="369332"/>
          </a:xfrm>
          <a:prstGeom prst="rect">
            <a:avLst/>
          </a:prstGeom>
        </p:spPr>
        <p:txBody>
          <a:bodyPr wrap="none">
            <a:spAutoFit/>
          </a:bodyPr>
          <a:lstStyle/>
          <a:p>
            <a:pPr algn="r"/>
            <a:r>
              <a:rPr lang="en-US" i="1" dirty="0"/>
              <a:t>For </a:t>
            </a:r>
            <a:r>
              <a:rPr lang="en-US" i="1" dirty="0" smtClean="0"/>
              <a:t>details look </a:t>
            </a:r>
            <a:r>
              <a:rPr lang="en-US" i="1" dirty="0"/>
              <a:t>into</a:t>
            </a:r>
            <a:r>
              <a:rPr lang="en-US" i="1" dirty="0">
                <a:solidFill>
                  <a:schemeClr val="accent6"/>
                </a:solidFill>
              </a:rPr>
              <a:t> </a:t>
            </a:r>
            <a:r>
              <a:rPr lang="en-US" i="1" dirty="0"/>
              <a:t>the paper</a:t>
            </a:r>
          </a:p>
        </p:txBody>
      </p:sp>
    </p:spTree>
    <p:extLst>
      <p:ext uri="{BB962C8B-B14F-4D97-AF65-F5344CB8AC3E}">
        <p14:creationId xmlns:p14="http://schemas.microsoft.com/office/powerpoint/2010/main" val="274277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Outline</a:t>
            </a:r>
            <a:endParaRPr lang="en-US" dirty="0"/>
          </a:p>
        </p:txBody>
      </p:sp>
      <p:sp>
        <p:nvSpPr>
          <p:cNvPr id="5" name="Textplatzhalter 4"/>
          <p:cNvSpPr>
            <a:spLocks noGrp="1"/>
          </p:cNvSpPr>
          <p:nvPr>
            <p:ph type="body" idx="1"/>
          </p:nvPr>
        </p:nvSpPr>
        <p:spPr/>
        <p:txBody>
          <a:bodyPr/>
          <a:lstStyle/>
          <a:p>
            <a:pPr marL="342900" indent="-342900">
              <a:buFont typeface="Wingdings" pitchFamily="2" charset="2"/>
              <a:buChar char="§"/>
            </a:pPr>
            <a:r>
              <a:rPr lang="en-US" dirty="0" smtClean="0">
                <a:solidFill>
                  <a:schemeClr val="bg1">
                    <a:lumMod val="65000"/>
                  </a:schemeClr>
                </a:solidFill>
              </a:rPr>
              <a:t>Motivation</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solidFill>
                  <a:schemeClr val="bg1">
                    <a:lumMod val="65000"/>
                  </a:schemeClr>
                </a:solidFill>
              </a:rPr>
              <a:t>Providing Quality of Service</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solidFill>
                  <a:schemeClr val="bg1">
                    <a:lumMod val="65000"/>
                  </a:schemeClr>
                </a:solidFill>
              </a:rPr>
              <a:t>Latency Guarantees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Experimental Results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Conclusion</a:t>
            </a:r>
            <a:endParaRPr lang="en-US" dirty="0"/>
          </a:p>
        </p:txBody>
      </p:sp>
    </p:spTree>
    <p:extLst>
      <p:ext uri="{BB962C8B-B14F-4D97-AF65-F5344CB8AC3E}">
        <p14:creationId xmlns:p14="http://schemas.microsoft.com/office/powerpoint/2010/main" val="3832482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342900" indent="-342900">
              <a:buFont typeface="Wingdings" pitchFamily="2" charset="2"/>
              <a:buChar char="§"/>
            </a:pPr>
            <a:r>
              <a:rPr lang="en-US" dirty="0" err="1" smtClean="0"/>
              <a:t>OMNeT</a:t>
            </a:r>
            <a:r>
              <a:rPr lang="en-US" dirty="0" smtClean="0"/>
              <a:t>++ framework + HNOCs library</a:t>
            </a:r>
          </a:p>
          <a:p>
            <a:pPr marL="342900" indent="-342900">
              <a:buFont typeface="Wingdings" pitchFamily="2" charset="2"/>
              <a:buChar char="§"/>
            </a:pPr>
            <a:r>
              <a:rPr lang="en-US" dirty="0"/>
              <a:t>o</a:t>
            </a:r>
            <a:r>
              <a:rPr lang="en-US" dirty="0" smtClean="0"/>
              <a:t>ne VC for GL; 4 VCs for BE</a:t>
            </a:r>
          </a:p>
          <a:p>
            <a:pPr marL="342900" indent="-342900">
              <a:buFont typeface="Wingdings" pitchFamily="2" charset="2"/>
              <a:buChar char="§"/>
            </a:pPr>
            <a:r>
              <a:rPr lang="en-US" dirty="0" smtClean="0"/>
              <a:t>buffer size: 6 packets</a:t>
            </a:r>
          </a:p>
          <a:p>
            <a:pPr marL="342900" indent="-342900">
              <a:buFont typeface="Wingdings" pitchFamily="2" charset="2"/>
              <a:buChar char="§"/>
            </a:pPr>
            <a:r>
              <a:rPr lang="en-US" dirty="0" smtClean="0"/>
              <a:t>router with 4 stage pipeline</a:t>
            </a:r>
          </a:p>
          <a:p>
            <a:pPr marL="342900" indent="-342900">
              <a:buFont typeface="Wingdings" pitchFamily="2" charset="2"/>
              <a:buChar char="§"/>
            </a:pPr>
            <a:r>
              <a:rPr lang="en-US" dirty="0" smtClean="0"/>
              <a:t>packet size: 4 flits</a:t>
            </a:r>
          </a:p>
          <a:p>
            <a:pPr marL="342900" indent="-342900">
              <a:buFont typeface="Wingdings" pitchFamily="2" charset="2"/>
              <a:buChar char="§"/>
            </a:pPr>
            <a:r>
              <a:rPr lang="en-US" dirty="0" smtClean="0"/>
              <a:t>XY-routing</a:t>
            </a:r>
          </a:p>
          <a:p>
            <a:pPr marL="342900" indent="-342900">
              <a:buFont typeface="Wingdings" pitchFamily="2" charset="2"/>
              <a:buChar char="§"/>
            </a:pPr>
            <a:r>
              <a:rPr lang="en-US" dirty="0" smtClean="0"/>
              <a:t>BC counting flits</a:t>
            </a:r>
          </a:p>
          <a:p>
            <a:pPr marL="342900" indent="-342900">
              <a:buFont typeface="Wingdings" pitchFamily="2" charset="2"/>
              <a:buChar char="§"/>
            </a:pPr>
            <a:r>
              <a:rPr lang="en-US" dirty="0" smtClean="0"/>
              <a:t>two sets of experiments:</a:t>
            </a:r>
          </a:p>
          <a:p>
            <a:pPr marL="533400" lvl="1" indent="-342900"/>
            <a:r>
              <a:rPr lang="en-US" dirty="0" smtClean="0"/>
              <a:t>synthetic workload: general properties</a:t>
            </a:r>
          </a:p>
          <a:p>
            <a:pPr marL="533400" lvl="1" indent="-342900"/>
            <a:r>
              <a:rPr lang="en-US" dirty="0" smtClean="0"/>
              <a:t>benchmark based: performance improvement</a:t>
            </a:r>
          </a:p>
          <a:p>
            <a:pPr marL="342900" indent="-342900">
              <a:buFont typeface="Wingdings" pitchFamily="2" charset="2"/>
              <a:buChar char="§"/>
            </a:pPr>
            <a:endParaRPr lang="en-US" dirty="0"/>
          </a:p>
          <a:p>
            <a:endParaRPr lang="en-US" dirty="0"/>
          </a:p>
        </p:txBody>
      </p:sp>
      <p:sp>
        <p:nvSpPr>
          <p:cNvPr id="4" name="Titel 3"/>
          <p:cNvSpPr>
            <a:spLocks noGrp="1"/>
          </p:cNvSpPr>
          <p:nvPr>
            <p:ph type="title"/>
          </p:nvPr>
        </p:nvSpPr>
        <p:spPr/>
        <p:txBody>
          <a:bodyPr/>
          <a:lstStyle/>
          <a:p>
            <a:r>
              <a:rPr lang="en-US" dirty="0" smtClean="0"/>
              <a:t>Evaluation</a:t>
            </a:r>
            <a:endParaRPr lang="en-US" dirty="0"/>
          </a:p>
        </p:txBody>
      </p:sp>
    </p:spTree>
    <p:extLst>
      <p:ext uri="{BB962C8B-B14F-4D97-AF65-F5344CB8AC3E}">
        <p14:creationId xmlns:p14="http://schemas.microsoft.com/office/powerpoint/2010/main" val="3679704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342900" indent="-342900">
              <a:buFont typeface="Wingdings" pitchFamily="2" charset="2"/>
              <a:buChar char="§"/>
            </a:pPr>
            <a:r>
              <a:rPr lang="en-US" dirty="0" smtClean="0"/>
              <a:t>synthetic workload, simple line topology</a:t>
            </a:r>
          </a:p>
          <a:p>
            <a:pPr marL="533400" lvl="1" indent="-342900"/>
            <a:r>
              <a:rPr lang="en-US" dirty="0" smtClean="0"/>
              <a:t>periodically injecting packets</a:t>
            </a:r>
          </a:p>
          <a:p>
            <a:pPr marL="533400" lvl="1" indent="-342900"/>
            <a:r>
              <a:rPr lang="en-US" dirty="0" smtClean="0"/>
              <a:t>injection jitter: 25% of period</a:t>
            </a:r>
          </a:p>
          <a:p>
            <a:pPr marL="533400" lvl="1" indent="-342900"/>
            <a:r>
              <a:rPr lang="en-US" dirty="0" smtClean="0"/>
              <a:t>increase load </a:t>
            </a:r>
            <a:r>
              <a:rPr lang="en-US" dirty="0" smtClean="0">
                <a:sym typeface="Wingdings" pitchFamily="2" charset="2"/>
              </a:rPr>
              <a:t> decrease period</a:t>
            </a:r>
          </a:p>
          <a:p>
            <a:pPr marL="533400" lvl="1" indent="-342900"/>
            <a:r>
              <a:rPr lang="en-US" dirty="0" smtClean="0">
                <a:sym typeface="Wingdings" pitchFamily="2" charset="2"/>
              </a:rPr>
              <a:t>one GL stream overlapped by four BE streams</a:t>
            </a:r>
          </a:p>
          <a:p>
            <a:pPr marL="533400" lvl="1" indent="-342900"/>
            <a:r>
              <a:rPr lang="en-US" dirty="0" smtClean="0">
                <a:sym typeface="Wingdings" pitchFamily="2" charset="2"/>
              </a:rPr>
              <a:t>different values for BC (note BC=0  classic prioritization)</a:t>
            </a:r>
            <a:endParaRPr lang="en-US" dirty="0" smtClean="0"/>
          </a:p>
        </p:txBody>
      </p:sp>
      <p:sp>
        <p:nvSpPr>
          <p:cNvPr id="4" name="Titel 3"/>
          <p:cNvSpPr>
            <a:spLocks noGrp="1"/>
          </p:cNvSpPr>
          <p:nvPr>
            <p:ph type="title"/>
          </p:nvPr>
        </p:nvSpPr>
        <p:spPr/>
        <p:txBody>
          <a:bodyPr/>
          <a:lstStyle/>
          <a:p>
            <a:r>
              <a:rPr lang="en-US" dirty="0" smtClean="0"/>
              <a:t>Experiment 1</a:t>
            </a:r>
            <a:endParaRPr lang="en-US" dirty="0"/>
          </a:p>
        </p:txBody>
      </p:sp>
      <p:sp>
        <p:nvSpPr>
          <p:cNvPr id="6" name="Abgerundetes Rechteck 5"/>
          <p:cNvSpPr/>
          <p:nvPr/>
        </p:nvSpPr>
        <p:spPr>
          <a:xfrm>
            <a:off x="1093104" y="3645024"/>
            <a:ext cx="395111" cy="3556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a:t>
            </a:r>
          </a:p>
        </p:txBody>
      </p:sp>
      <p:sp>
        <p:nvSpPr>
          <p:cNvPr id="7" name="Abgerundetes Rechteck 6"/>
          <p:cNvSpPr/>
          <p:nvPr/>
        </p:nvSpPr>
        <p:spPr>
          <a:xfrm>
            <a:off x="1002841" y="4154130"/>
            <a:ext cx="578481" cy="548227"/>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dirty="0" smtClean="0"/>
              <a:t>CPU</a:t>
            </a:r>
          </a:p>
        </p:txBody>
      </p:sp>
      <p:sp>
        <p:nvSpPr>
          <p:cNvPr id="8" name="Abgerundetes Rechteck 7"/>
          <p:cNvSpPr/>
          <p:nvPr/>
        </p:nvSpPr>
        <p:spPr>
          <a:xfrm>
            <a:off x="2119609" y="3645024"/>
            <a:ext cx="395111" cy="3556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a:t>
            </a:r>
          </a:p>
        </p:txBody>
      </p:sp>
      <p:sp>
        <p:nvSpPr>
          <p:cNvPr id="9" name="Abgerundetes Rechteck 8"/>
          <p:cNvSpPr/>
          <p:nvPr/>
        </p:nvSpPr>
        <p:spPr>
          <a:xfrm>
            <a:off x="2029346" y="4154130"/>
            <a:ext cx="578481" cy="548227"/>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dirty="0" smtClean="0"/>
              <a:t>CPU</a:t>
            </a:r>
          </a:p>
        </p:txBody>
      </p:sp>
      <p:sp>
        <p:nvSpPr>
          <p:cNvPr id="10" name="Abgerundetes Rechteck 9"/>
          <p:cNvSpPr/>
          <p:nvPr/>
        </p:nvSpPr>
        <p:spPr>
          <a:xfrm>
            <a:off x="3146114" y="3645024"/>
            <a:ext cx="395111" cy="3556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a:t>
            </a:r>
          </a:p>
        </p:txBody>
      </p:sp>
      <p:sp>
        <p:nvSpPr>
          <p:cNvPr id="11" name="Abgerundetes Rechteck 10"/>
          <p:cNvSpPr/>
          <p:nvPr/>
        </p:nvSpPr>
        <p:spPr>
          <a:xfrm>
            <a:off x="3055851" y="4154130"/>
            <a:ext cx="578481" cy="548227"/>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dirty="0" smtClean="0"/>
              <a:t>CPU</a:t>
            </a:r>
          </a:p>
        </p:txBody>
      </p:sp>
      <p:sp>
        <p:nvSpPr>
          <p:cNvPr id="12" name="Abgerundetes Rechteck 11"/>
          <p:cNvSpPr/>
          <p:nvPr/>
        </p:nvSpPr>
        <p:spPr>
          <a:xfrm>
            <a:off x="4172619" y="3645024"/>
            <a:ext cx="395111" cy="3556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a:t>
            </a:r>
          </a:p>
        </p:txBody>
      </p:sp>
      <p:sp>
        <p:nvSpPr>
          <p:cNvPr id="13" name="Abgerundetes Rechteck 12"/>
          <p:cNvSpPr/>
          <p:nvPr/>
        </p:nvSpPr>
        <p:spPr>
          <a:xfrm>
            <a:off x="4082356" y="4154130"/>
            <a:ext cx="578481" cy="548227"/>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dirty="0" smtClean="0"/>
              <a:t>CPU</a:t>
            </a:r>
          </a:p>
        </p:txBody>
      </p:sp>
      <p:sp>
        <p:nvSpPr>
          <p:cNvPr id="14" name="Abgerundetes Rechteck 13"/>
          <p:cNvSpPr/>
          <p:nvPr/>
        </p:nvSpPr>
        <p:spPr>
          <a:xfrm>
            <a:off x="5199124" y="3645024"/>
            <a:ext cx="395111" cy="3556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a:t>
            </a:r>
          </a:p>
        </p:txBody>
      </p:sp>
      <p:sp>
        <p:nvSpPr>
          <p:cNvPr id="15" name="Abgerundetes Rechteck 14"/>
          <p:cNvSpPr/>
          <p:nvPr/>
        </p:nvSpPr>
        <p:spPr>
          <a:xfrm>
            <a:off x="5108861" y="4154130"/>
            <a:ext cx="578481" cy="548227"/>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dirty="0" smtClean="0"/>
              <a:t>CPU</a:t>
            </a:r>
          </a:p>
        </p:txBody>
      </p:sp>
      <p:sp>
        <p:nvSpPr>
          <p:cNvPr id="16" name="Abgerundetes Rechteck 15"/>
          <p:cNvSpPr/>
          <p:nvPr/>
        </p:nvSpPr>
        <p:spPr>
          <a:xfrm>
            <a:off x="6225629" y="3645024"/>
            <a:ext cx="395111" cy="3556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a:t>
            </a:r>
          </a:p>
        </p:txBody>
      </p:sp>
      <p:sp>
        <p:nvSpPr>
          <p:cNvPr id="17" name="Abgerundetes Rechteck 16"/>
          <p:cNvSpPr/>
          <p:nvPr/>
        </p:nvSpPr>
        <p:spPr>
          <a:xfrm>
            <a:off x="6135366" y="4154130"/>
            <a:ext cx="578481" cy="548227"/>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dirty="0" smtClean="0"/>
              <a:t>CPU</a:t>
            </a:r>
          </a:p>
        </p:txBody>
      </p:sp>
      <p:sp>
        <p:nvSpPr>
          <p:cNvPr id="18" name="Abgerundetes Rechteck 17"/>
          <p:cNvSpPr/>
          <p:nvPr/>
        </p:nvSpPr>
        <p:spPr>
          <a:xfrm>
            <a:off x="7252134" y="3645024"/>
            <a:ext cx="395111" cy="3556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a:t>
            </a:r>
          </a:p>
        </p:txBody>
      </p:sp>
      <p:sp>
        <p:nvSpPr>
          <p:cNvPr id="19" name="Abgerundetes Rechteck 18"/>
          <p:cNvSpPr/>
          <p:nvPr/>
        </p:nvSpPr>
        <p:spPr>
          <a:xfrm>
            <a:off x="7161871" y="4154130"/>
            <a:ext cx="578481" cy="548227"/>
          </a:xfrm>
          <a:prstGeom prst="roundRect">
            <a:avLst/>
          </a:prstGeom>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dirty="0" smtClean="0"/>
              <a:t>CPU</a:t>
            </a:r>
          </a:p>
        </p:txBody>
      </p:sp>
      <p:sp>
        <p:nvSpPr>
          <p:cNvPr id="20" name="Textfeld 19"/>
          <p:cNvSpPr txBox="1"/>
          <p:nvPr/>
        </p:nvSpPr>
        <p:spPr>
          <a:xfrm>
            <a:off x="1175952" y="4630349"/>
            <a:ext cx="352982" cy="369332"/>
          </a:xfrm>
          <a:prstGeom prst="rect">
            <a:avLst/>
          </a:prstGeom>
          <a:noFill/>
        </p:spPr>
        <p:txBody>
          <a:bodyPr wrap="none" rtlCol="0">
            <a:spAutoFit/>
          </a:bodyPr>
          <a:lstStyle/>
          <a:p>
            <a:r>
              <a:rPr lang="el-GR" dirty="0" smtClean="0">
                <a:latin typeface="Calibri" panose="020F0502020204030204" pitchFamily="34" charset="0"/>
              </a:rPr>
              <a:t>τ</a:t>
            </a:r>
            <a:r>
              <a:rPr lang="de-DE" baseline="-25000" dirty="0" smtClean="0">
                <a:latin typeface="Calibri" panose="020F0502020204030204" pitchFamily="34" charset="0"/>
              </a:rPr>
              <a:t>1</a:t>
            </a:r>
            <a:endParaRPr lang="en-US" baseline="-25000" dirty="0">
              <a:latin typeface="Calibri" panose="020F0502020204030204" pitchFamily="34" charset="0"/>
            </a:endParaRPr>
          </a:p>
        </p:txBody>
      </p:sp>
      <p:cxnSp>
        <p:nvCxnSpPr>
          <p:cNvPr id="21" name="Gerade Verbindung 20"/>
          <p:cNvCxnSpPr>
            <a:stCxn id="13" idx="0"/>
            <a:endCxn id="12" idx="2"/>
          </p:cNvCxnSpPr>
          <p:nvPr/>
        </p:nvCxnSpPr>
        <p:spPr>
          <a:xfrm flipH="1" flipV="1">
            <a:off x="4370175" y="4000624"/>
            <a:ext cx="1422" cy="153506"/>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Gerade Verbindung 21"/>
          <p:cNvCxnSpPr>
            <a:stCxn id="14" idx="2"/>
            <a:endCxn id="15" idx="0"/>
          </p:cNvCxnSpPr>
          <p:nvPr/>
        </p:nvCxnSpPr>
        <p:spPr>
          <a:xfrm>
            <a:off x="5396680" y="4000624"/>
            <a:ext cx="1422" cy="153506"/>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Gerade Verbindung 22"/>
          <p:cNvCxnSpPr>
            <a:stCxn id="16" idx="2"/>
            <a:endCxn id="17" idx="0"/>
          </p:cNvCxnSpPr>
          <p:nvPr/>
        </p:nvCxnSpPr>
        <p:spPr>
          <a:xfrm>
            <a:off x="6423185" y="4000624"/>
            <a:ext cx="1422" cy="153506"/>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Gerade Verbindung 23"/>
          <p:cNvCxnSpPr>
            <a:stCxn id="18" idx="2"/>
            <a:endCxn id="19" idx="0"/>
          </p:cNvCxnSpPr>
          <p:nvPr/>
        </p:nvCxnSpPr>
        <p:spPr>
          <a:xfrm>
            <a:off x="7449690" y="4000624"/>
            <a:ext cx="1422" cy="153506"/>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Gerade Verbindung 24"/>
          <p:cNvCxnSpPr>
            <a:stCxn id="10" idx="2"/>
            <a:endCxn id="11" idx="0"/>
          </p:cNvCxnSpPr>
          <p:nvPr/>
        </p:nvCxnSpPr>
        <p:spPr>
          <a:xfrm>
            <a:off x="3343670" y="4000624"/>
            <a:ext cx="1422" cy="153506"/>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Gerade Verbindung 25"/>
          <p:cNvCxnSpPr>
            <a:stCxn id="8" idx="2"/>
            <a:endCxn id="9" idx="0"/>
          </p:cNvCxnSpPr>
          <p:nvPr/>
        </p:nvCxnSpPr>
        <p:spPr>
          <a:xfrm>
            <a:off x="2317165" y="4000624"/>
            <a:ext cx="1422" cy="153506"/>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Gerade Verbindung 26"/>
          <p:cNvCxnSpPr>
            <a:stCxn id="6" idx="2"/>
            <a:endCxn id="7" idx="0"/>
          </p:cNvCxnSpPr>
          <p:nvPr/>
        </p:nvCxnSpPr>
        <p:spPr>
          <a:xfrm>
            <a:off x="1290660" y="4000624"/>
            <a:ext cx="1422" cy="153506"/>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Gewinkelte Verbindung 27"/>
          <p:cNvCxnSpPr>
            <a:stCxn id="7" idx="0"/>
            <a:endCxn id="19" idx="0"/>
          </p:cNvCxnSpPr>
          <p:nvPr/>
        </p:nvCxnSpPr>
        <p:spPr>
          <a:xfrm rot="5400000" flipH="1" flipV="1">
            <a:off x="4371597" y="1074615"/>
            <a:ext cx="12700" cy="6159030"/>
          </a:xfrm>
          <a:prstGeom prst="bentConnector3">
            <a:avLst>
              <a:gd name="adj1" fmla="val 3100000"/>
            </a:avLst>
          </a:prstGeom>
          <a:ln w="28575">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Gewinkelte Verbindung 28"/>
          <p:cNvCxnSpPr>
            <a:stCxn id="9" idx="0"/>
            <a:endCxn id="11" idx="0"/>
          </p:cNvCxnSpPr>
          <p:nvPr/>
        </p:nvCxnSpPr>
        <p:spPr>
          <a:xfrm rot="5400000" flipH="1" flipV="1">
            <a:off x="2831839" y="3729955"/>
            <a:ext cx="12700" cy="848351"/>
          </a:xfrm>
          <a:prstGeom prst="bentConnector3">
            <a:avLst>
              <a:gd name="adj1" fmla="val 1800000"/>
            </a:avLst>
          </a:prstGeom>
          <a:ln w="28575">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 name="Gewinkelte Verbindung 29"/>
          <p:cNvCxnSpPr>
            <a:stCxn id="15" idx="0"/>
            <a:endCxn id="17" idx="0"/>
          </p:cNvCxnSpPr>
          <p:nvPr/>
        </p:nvCxnSpPr>
        <p:spPr>
          <a:xfrm rot="5400000" flipH="1" flipV="1">
            <a:off x="5911354" y="3729955"/>
            <a:ext cx="12700" cy="848351"/>
          </a:xfrm>
          <a:prstGeom prst="bentConnector3">
            <a:avLst>
              <a:gd name="adj1" fmla="val 1800000"/>
            </a:avLst>
          </a:prstGeom>
          <a:ln w="28575">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 name="Gewinkelte Verbindung 30"/>
          <p:cNvCxnSpPr/>
          <p:nvPr/>
        </p:nvCxnSpPr>
        <p:spPr>
          <a:xfrm rot="5400000" flipH="1" flipV="1">
            <a:off x="3857603" y="3729955"/>
            <a:ext cx="12700" cy="848351"/>
          </a:xfrm>
          <a:prstGeom prst="bentConnector3">
            <a:avLst>
              <a:gd name="adj1" fmla="val 1800000"/>
            </a:avLst>
          </a:prstGeom>
          <a:ln w="28575">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 name="Gewinkelte Verbindung 31"/>
          <p:cNvCxnSpPr>
            <a:stCxn id="13" idx="0"/>
            <a:endCxn id="15" idx="0"/>
          </p:cNvCxnSpPr>
          <p:nvPr/>
        </p:nvCxnSpPr>
        <p:spPr>
          <a:xfrm rot="5400000" flipH="1" flipV="1">
            <a:off x="4884849" y="3729955"/>
            <a:ext cx="12700" cy="848351"/>
          </a:xfrm>
          <a:prstGeom prst="bentConnector3">
            <a:avLst>
              <a:gd name="adj1" fmla="val 1800000"/>
            </a:avLst>
          </a:prstGeom>
          <a:ln w="28575">
            <a:solidFill>
              <a:schemeClr val="accent5">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2181675" y="4630349"/>
            <a:ext cx="352982" cy="369332"/>
          </a:xfrm>
          <a:prstGeom prst="rect">
            <a:avLst/>
          </a:prstGeom>
          <a:noFill/>
        </p:spPr>
        <p:txBody>
          <a:bodyPr wrap="none" rtlCol="0">
            <a:spAutoFit/>
          </a:bodyPr>
          <a:lstStyle/>
          <a:p>
            <a:r>
              <a:rPr lang="el-GR" dirty="0" smtClean="0">
                <a:latin typeface="Calibri" panose="020F0502020204030204" pitchFamily="34" charset="0"/>
              </a:rPr>
              <a:t>τ</a:t>
            </a:r>
            <a:r>
              <a:rPr lang="de-DE" baseline="-25000" dirty="0" smtClean="0">
                <a:latin typeface="Calibri" panose="020F0502020204030204" pitchFamily="34" charset="0"/>
              </a:rPr>
              <a:t>2</a:t>
            </a:r>
            <a:endParaRPr lang="en-US" baseline="-25000" dirty="0">
              <a:latin typeface="Calibri" panose="020F0502020204030204" pitchFamily="34" charset="0"/>
            </a:endParaRPr>
          </a:p>
        </p:txBody>
      </p:sp>
      <p:sp>
        <p:nvSpPr>
          <p:cNvPr id="34" name="Textfeld 33"/>
          <p:cNvSpPr txBox="1"/>
          <p:nvPr/>
        </p:nvSpPr>
        <p:spPr>
          <a:xfrm>
            <a:off x="3227945" y="4630349"/>
            <a:ext cx="352982" cy="369332"/>
          </a:xfrm>
          <a:prstGeom prst="rect">
            <a:avLst/>
          </a:prstGeom>
          <a:noFill/>
        </p:spPr>
        <p:txBody>
          <a:bodyPr wrap="none" rtlCol="0">
            <a:spAutoFit/>
          </a:bodyPr>
          <a:lstStyle/>
          <a:p>
            <a:r>
              <a:rPr lang="el-GR" dirty="0" smtClean="0">
                <a:latin typeface="Calibri" panose="020F0502020204030204" pitchFamily="34" charset="0"/>
              </a:rPr>
              <a:t>τ</a:t>
            </a:r>
            <a:r>
              <a:rPr lang="de-DE" baseline="-25000" dirty="0" smtClean="0">
                <a:latin typeface="Calibri" panose="020F0502020204030204" pitchFamily="34" charset="0"/>
              </a:rPr>
              <a:t>3</a:t>
            </a:r>
            <a:endParaRPr lang="en-US" baseline="-25000" dirty="0">
              <a:latin typeface="Calibri" panose="020F0502020204030204" pitchFamily="34" charset="0"/>
            </a:endParaRPr>
          </a:p>
        </p:txBody>
      </p:sp>
      <p:sp>
        <p:nvSpPr>
          <p:cNvPr id="35" name="Textfeld 34"/>
          <p:cNvSpPr txBox="1"/>
          <p:nvPr/>
        </p:nvSpPr>
        <p:spPr>
          <a:xfrm>
            <a:off x="4243106" y="4630349"/>
            <a:ext cx="352982" cy="369332"/>
          </a:xfrm>
          <a:prstGeom prst="rect">
            <a:avLst/>
          </a:prstGeom>
          <a:noFill/>
        </p:spPr>
        <p:txBody>
          <a:bodyPr wrap="none" rtlCol="0">
            <a:spAutoFit/>
          </a:bodyPr>
          <a:lstStyle/>
          <a:p>
            <a:r>
              <a:rPr lang="el-GR" dirty="0" smtClean="0">
                <a:latin typeface="Calibri" panose="020F0502020204030204" pitchFamily="34" charset="0"/>
              </a:rPr>
              <a:t>τ</a:t>
            </a:r>
            <a:r>
              <a:rPr lang="de-DE" baseline="-25000" dirty="0" smtClean="0">
                <a:latin typeface="Calibri" panose="020F0502020204030204" pitchFamily="34" charset="0"/>
              </a:rPr>
              <a:t>4</a:t>
            </a:r>
            <a:endParaRPr lang="en-US" baseline="-25000" dirty="0">
              <a:latin typeface="Calibri" panose="020F0502020204030204" pitchFamily="34" charset="0"/>
            </a:endParaRPr>
          </a:p>
        </p:txBody>
      </p:sp>
      <p:sp>
        <p:nvSpPr>
          <p:cNvPr id="36" name="Textfeld 35"/>
          <p:cNvSpPr txBox="1"/>
          <p:nvPr/>
        </p:nvSpPr>
        <p:spPr>
          <a:xfrm>
            <a:off x="5259767" y="4630349"/>
            <a:ext cx="352982" cy="369332"/>
          </a:xfrm>
          <a:prstGeom prst="rect">
            <a:avLst/>
          </a:prstGeom>
          <a:noFill/>
        </p:spPr>
        <p:txBody>
          <a:bodyPr wrap="none" rtlCol="0">
            <a:spAutoFit/>
          </a:bodyPr>
          <a:lstStyle/>
          <a:p>
            <a:r>
              <a:rPr lang="el-GR" dirty="0" smtClean="0">
                <a:latin typeface="Calibri" panose="020F0502020204030204" pitchFamily="34" charset="0"/>
              </a:rPr>
              <a:t>τ</a:t>
            </a:r>
            <a:r>
              <a:rPr lang="de-DE" baseline="-25000" dirty="0" smtClean="0">
                <a:latin typeface="Calibri" panose="020F0502020204030204" pitchFamily="34" charset="0"/>
              </a:rPr>
              <a:t>5</a:t>
            </a:r>
            <a:endParaRPr lang="en-US" baseline="-25000" dirty="0">
              <a:latin typeface="Calibri" panose="020F0502020204030204" pitchFamily="34" charset="0"/>
            </a:endParaRPr>
          </a:p>
        </p:txBody>
      </p:sp>
      <p:sp>
        <p:nvSpPr>
          <p:cNvPr id="37" name="Textfeld 36"/>
          <p:cNvSpPr txBox="1"/>
          <p:nvPr/>
        </p:nvSpPr>
        <p:spPr>
          <a:xfrm>
            <a:off x="7314200" y="4630349"/>
            <a:ext cx="352982" cy="369332"/>
          </a:xfrm>
          <a:prstGeom prst="rect">
            <a:avLst/>
          </a:prstGeom>
          <a:noFill/>
        </p:spPr>
        <p:txBody>
          <a:bodyPr wrap="none" rtlCol="0">
            <a:spAutoFit/>
          </a:bodyPr>
          <a:lstStyle/>
          <a:p>
            <a:r>
              <a:rPr lang="el-GR" dirty="0" smtClean="0">
                <a:latin typeface="Calibri" panose="020F0502020204030204" pitchFamily="34" charset="0"/>
              </a:rPr>
              <a:t>τ</a:t>
            </a:r>
            <a:r>
              <a:rPr lang="de-DE" baseline="-25000" dirty="0" smtClean="0">
                <a:latin typeface="Calibri" panose="020F0502020204030204" pitchFamily="34" charset="0"/>
              </a:rPr>
              <a:t>7</a:t>
            </a:r>
            <a:endParaRPr lang="en-US" baseline="-25000" dirty="0">
              <a:latin typeface="Calibri" panose="020F0502020204030204" pitchFamily="34" charset="0"/>
            </a:endParaRPr>
          </a:p>
        </p:txBody>
      </p:sp>
      <p:sp>
        <p:nvSpPr>
          <p:cNvPr id="38" name="Textfeld 37"/>
          <p:cNvSpPr txBox="1"/>
          <p:nvPr/>
        </p:nvSpPr>
        <p:spPr>
          <a:xfrm>
            <a:off x="6286272" y="4630349"/>
            <a:ext cx="352982" cy="369332"/>
          </a:xfrm>
          <a:prstGeom prst="rect">
            <a:avLst/>
          </a:prstGeom>
          <a:noFill/>
        </p:spPr>
        <p:txBody>
          <a:bodyPr wrap="none" rtlCol="0">
            <a:spAutoFit/>
          </a:bodyPr>
          <a:lstStyle/>
          <a:p>
            <a:r>
              <a:rPr lang="el-GR" dirty="0" smtClean="0">
                <a:latin typeface="Calibri" panose="020F0502020204030204" pitchFamily="34" charset="0"/>
              </a:rPr>
              <a:t>τ</a:t>
            </a:r>
            <a:r>
              <a:rPr lang="de-DE" baseline="-25000" dirty="0" smtClean="0">
                <a:latin typeface="Calibri" panose="020F0502020204030204" pitchFamily="34" charset="0"/>
              </a:rPr>
              <a:t>6</a:t>
            </a:r>
            <a:endParaRPr lang="en-US" baseline="-25000" dirty="0">
              <a:latin typeface="Calibri" panose="020F0502020204030204" pitchFamily="34" charset="0"/>
            </a:endParaRPr>
          </a:p>
        </p:txBody>
      </p:sp>
      <p:cxnSp>
        <p:nvCxnSpPr>
          <p:cNvPr id="39" name="Gerade Verbindung 38"/>
          <p:cNvCxnSpPr/>
          <p:nvPr/>
        </p:nvCxnSpPr>
        <p:spPr>
          <a:xfrm>
            <a:off x="2029346" y="5206413"/>
            <a:ext cx="384667" cy="0"/>
          </a:xfrm>
          <a:prstGeom prst="line">
            <a:avLst/>
          </a:prstGeom>
          <a:ln w="28575">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2467420" y="5037136"/>
            <a:ext cx="1887440" cy="338554"/>
          </a:xfrm>
          <a:prstGeom prst="rect">
            <a:avLst/>
          </a:prstGeom>
          <a:noFill/>
        </p:spPr>
        <p:txBody>
          <a:bodyPr wrap="none" rtlCol="0">
            <a:spAutoFit/>
          </a:bodyPr>
          <a:lstStyle/>
          <a:p>
            <a:r>
              <a:rPr lang="en-US" sz="1600" dirty="0" smtClean="0"/>
              <a:t>GL communication</a:t>
            </a:r>
            <a:endParaRPr lang="en-US" sz="1600" dirty="0"/>
          </a:p>
        </p:txBody>
      </p:sp>
      <p:cxnSp>
        <p:nvCxnSpPr>
          <p:cNvPr id="41" name="Gerade Verbindung 40"/>
          <p:cNvCxnSpPr/>
          <p:nvPr/>
        </p:nvCxnSpPr>
        <p:spPr>
          <a:xfrm>
            <a:off x="2030810" y="5431084"/>
            <a:ext cx="384667" cy="0"/>
          </a:xfrm>
          <a:prstGeom prst="line">
            <a:avLst/>
          </a:prstGeom>
          <a:ln w="28575">
            <a:solidFill>
              <a:schemeClr val="accent5">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2468884" y="5261807"/>
            <a:ext cx="1893467" cy="338554"/>
          </a:xfrm>
          <a:prstGeom prst="rect">
            <a:avLst/>
          </a:prstGeom>
          <a:noFill/>
        </p:spPr>
        <p:txBody>
          <a:bodyPr wrap="none" rtlCol="0">
            <a:spAutoFit/>
          </a:bodyPr>
          <a:lstStyle/>
          <a:p>
            <a:r>
              <a:rPr lang="en-US" sz="1600" dirty="0" smtClean="0"/>
              <a:t>BE communication</a:t>
            </a:r>
            <a:endParaRPr lang="en-US" sz="1600" dirty="0"/>
          </a:p>
        </p:txBody>
      </p:sp>
    </p:spTree>
    <p:extLst>
      <p:ext uri="{BB962C8B-B14F-4D97-AF65-F5344CB8AC3E}">
        <p14:creationId xmlns:p14="http://schemas.microsoft.com/office/powerpoint/2010/main" val="688237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124" y="2131096"/>
            <a:ext cx="7885002" cy="3242120"/>
          </a:xfrm>
        </p:spPr>
      </p:pic>
      <p:sp>
        <p:nvSpPr>
          <p:cNvPr id="2" name="Titel 1"/>
          <p:cNvSpPr>
            <a:spLocks noGrp="1"/>
          </p:cNvSpPr>
          <p:nvPr>
            <p:ph type="title"/>
          </p:nvPr>
        </p:nvSpPr>
        <p:spPr>
          <a:xfrm>
            <a:off x="431800" y="125993"/>
            <a:ext cx="7380560" cy="708025"/>
          </a:xfrm>
        </p:spPr>
        <p:txBody>
          <a:bodyPr/>
          <a:lstStyle/>
          <a:p>
            <a:r>
              <a:rPr lang="en-US" dirty="0"/>
              <a:t>Experiment </a:t>
            </a:r>
            <a:r>
              <a:rPr lang="en-US" dirty="0" smtClean="0"/>
              <a:t>1 – GL Latency (</a:t>
            </a:r>
            <a:r>
              <a:rPr lang="el-GR" dirty="0" smtClean="0">
                <a:latin typeface="Calibri" panose="020F0502020204030204" pitchFamily="34" charset="0"/>
              </a:rPr>
              <a:t>τ</a:t>
            </a:r>
            <a:r>
              <a:rPr lang="de-DE" baseline="-25000" dirty="0" smtClean="0">
                <a:latin typeface="Calibri" panose="020F0502020204030204" pitchFamily="34" charset="0"/>
              </a:rPr>
              <a:t>1</a:t>
            </a:r>
            <a:r>
              <a:rPr lang="de-DE" dirty="0" smtClean="0">
                <a:latin typeface="Calibri" panose="020F0502020204030204" pitchFamily="34" charset="0"/>
              </a:rPr>
              <a:t>)</a:t>
            </a:r>
            <a:endParaRPr lang="en-US" dirty="0"/>
          </a:p>
        </p:txBody>
      </p:sp>
      <p:sp>
        <p:nvSpPr>
          <p:cNvPr id="5" name="Inhaltsplatzhalter 4"/>
          <p:cNvSpPr txBox="1">
            <a:spLocks/>
          </p:cNvSpPr>
          <p:nvPr/>
        </p:nvSpPr>
        <p:spPr bwMode="auto">
          <a:xfrm>
            <a:off x="431800" y="1042988"/>
            <a:ext cx="8375650" cy="4772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000">
                <a:solidFill>
                  <a:schemeClr val="tx1"/>
                </a:solidFill>
                <a:latin typeface="+mn-lt"/>
                <a:ea typeface="+mn-ea"/>
                <a:cs typeface="+mn-cs"/>
              </a:defRPr>
            </a:lvl1pPr>
            <a:lvl2pPr marL="190500" indent="-188913"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2pPr>
            <a:lvl3pPr marL="361950" indent="-169863"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3pPr>
            <a:lvl4pPr marL="542925" indent="-17938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4pPr>
            <a:lvl5pPr marL="742950" indent="-19843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5pPr>
            <a:lvl6pPr marL="1200150" indent="-198438" algn="l" rtl="0" eaLnBrk="1" fontAlgn="base" hangingPunct="1">
              <a:spcBef>
                <a:spcPct val="20000"/>
              </a:spcBef>
              <a:spcAft>
                <a:spcPct val="0"/>
              </a:spcAft>
              <a:buFont typeface="Wingdings" pitchFamily="2" charset="2"/>
              <a:buChar char="§"/>
              <a:defRPr sz="1600">
                <a:solidFill>
                  <a:schemeClr val="tx1"/>
                </a:solidFill>
                <a:latin typeface="+mn-lt"/>
              </a:defRPr>
            </a:lvl6pPr>
            <a:lvl7pPr marL="1657350" indent="-198438" algn="l" rtl="0" eaLnBrk="1" fontAlgn="base" hangingPunct="1">
              <a:spcBef>
                <a:spcPct val="20000"/>
              </a:spcBef>
              <a:spcAft>
                <a:spcPct val="0"/>
              </a:spcAft>
              <a:buFont typeface="Wingdings" pitchFamily="2" charset="2"/>
              <a:buChar char="§"/>
              <a:defRPr sz="1600">
                <a:solidFill>
                  <a:schemeClr val="tx1"/>
                </a:solidFill>
                <a:latin typeface="+mn-lt"/>
              </a:defRPr>
            </a:lvl7pPr>
            <a:lvl8pPr marL="2114550" indent="-198438" algn="l" rtl="0" eaLnBrk="1" fontAlgn="base" hangingPunct="1">
              <a:spcBef>
                <a:spcPct val="20000"/>
              </a:spcBef>
              <a:spcAft>
                <a:spcPct val="0"/>
              </a:spcAft>
              <a:buFont typeface="Wingdings" pitchFamily="2" charset="2"/>
              <a:buChar char="§"/>
              <a:defRPr sz="1600">
                <a:solidFill>
                  <a:schemeClr val="tx1"/>
                </a:solidFill>
                <a:latin typeface="+mn-lt"/>
              </a:defRPr>
            </a:lvl8pPr>
            <a:lvl9pPr marL="2571750" indent="-198438"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342900" indent="-342900">
              <a:buFont typeface="Wingdings" pitchFamily="2" charset="2"/>
              <a:buChar char="§"/>
            </a:pPr>
            <a:r>
              <a:rPr lang="en-US" dirty="0" smtClean="0"/>
              <a:t>GL load: 0.1 flits/cycle/node</a:t>
            </a:r>
            <a:r>
              <a:rPr lang="en-US" i="1" dirty="0" smtClean="0"/>
              <a:t> (i.e. 10% link bandwidth)</a:t>
            </a:r>
          </a:p>
        </p:txBody>
      </p:sp>
      <p:sp>
        <p:nvSpPr>
          <p:cNvPr id="6" name="Ellipse 5"/>
          <p:cNvSpPr/>
          <p:nvPr/>
        </p:nvSpPr>
        <p:spPr>
          <a:xfrm>
            <a:off x="1835696" y="2169339"/>
            <a:ext cx="720080" cy="1440160"/>
          </a:xfrm>
          <a:prstGeom prst="ellipse">
            <a:avLst/>
          </a:prstGeom>
          <a:noFill/>
          <a:ln w="38100">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cxnSp>
        <p:nvCxnSpPr>
          <p:cNvPr id="7" name="Gerade Verbindung 6"/>
          <p:cNvCxnSpPr/>
          <p:nvPr/>
        </p:nvCxnSpPr>
        <p:spPr>
          <a:xfrm flipV="1">
            <a:off x="2339752" y="1999744"/>
            <a:ext cx="792088" cy="209736"/>
          </a:xfrm>
          <a:prstGeom prst="line">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2900958" y="1707357"/>
            <a:ext cx="2247106" cy="584775"/>
          </a:xfrm>
          <a:prstGeom prst="rect">
            <a:avLst/>
          </a:prstGeom>
          <a:noFill/>
        </p:spPr>
        <p:txBody>
          <a:bodyPr wrap="square" rtlCol="0">
            <a:spAutoFit/>
          </a:bodyPr>
          <a:lstStyle/>
          <a:p>
            <a:pPr algn="ctr"/>
            <a:r>
              <a:rPr lang="en-US" sz="1600" dirty="0" smtClean="0">
                <a:solidFill>
                  <a:schemeClr val="accent1"/>
                </a:solidFill>
              </a:rPr>
              <a:t>analyzed latency increases with BC</a:t>
            </a:r>
          </a:p>
        </p:txBody>
      </p:sp>
    </p:spTree>
    <p:extLst>
      <p:ext uri="{BB962C8B-B14F-4D97-AF65-F5344CB8AC3E}">
        <p14:creationId xmlns:p14="http://schemas.microsoft.com/office/powerpoint/2010/main" val="42442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5465" y="2489920"/>
            <a:ext cx="7548320" cy="3242120"/>
          </a:xfrm>
        </p:spPr>
      </p:pic>
      <p:sp>
        <p:nvSpPr>
          <p:cNvPr id="2" name="Titel 1"/>
          <p:cNvSpPr>
            <a:spLocks noGrp="1"/>
          </p:cNvSpPr>
          <p:nvPr>
            <p:ph type="title"/>
          </p:nvPr>
        </p:nvSpPr>
        <p:spPr>
          <a:xfrm>
            <a:off x="431800" y="108848"/>
            <a:ext cx="7380560" cy="708025"/>
          </a:xfrm>
        </p:spPr>
        <p:txBody>
          <a:bodyPr/>
          <a:lstStyle/>
          <a:p>
            <a:r>
              <a:rPr lang="en-US" dirty="0"/>
              <a:t>Experiment 1 – </a:t>
            </a:r>
            <a:r>
              <a:rPr lang="en-US" dirty="0" smtClean="0"/>
              <a:t>BE Latency</a:t>
            </a:r>
            <a:endParaRPr lang="en-US" dirty="0"/>
          </a:p>
        </p:txBody>
      </p:sp>
      <p:sp>
        <p:nvSpPr>
          <p:cNvPr id="5" name="Inhaltsplatzhalter 4"/>
          <p:cNvSpPr txBox="1">
            <a:spLocks/>
          </p:cNvSpPr>
          <p:nvPr/>
        </p:nvSpPr>
        <p:spPr bwMode="auto">
          <a:xfrm>
            <a:off x="431800" y="1042988"/>
            <a:ext cx="8375650" cy="4772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000">
                <a:solidFill>
                  <a:schemeClr val="tx1"/>
                </a:solidFill>
                <a:latin typeface="+mn-lt"/>
                <a:ea typeface="+mn-ea"/>
                <a:cs typeface="+mn-cs"/>
              </a:defRPr>
            </a:lvl1pPr>
            <a:lvl2pPr marL="190500" indent="-188913"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2pPr>
            <a:lvl3pPr marL="361950" indent="-169863"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3pPr>
            <a:lvl4pPr marL="542925" indent="-17938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4pPr>
            <a:lvl5pPr marL="742950" indent="-19843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5pPr>
            <a:lvl6pPr marL="1200150" indent="-198438" algn="l" rtl="0" eaLnBrk="1" fontAlgn="base" hangingPunct="1">
              <a:spcBef>
                <a:spcPct val="20000"/>
              </a:spcBef>
              <a:spcAft>
                <a:spcPct val="0"/>
              </a:spcAft>
              <a:buFont typeface="Wingdings" pitchFamily="2" charset="2"/>
              <a:buChar char="§"/>
              <a:defRPr sz="1600">
                <a:solidFill>
                  <a:schemeClr val="tx1"/>
                </a:solidFill>
                <a:latin typeface="+mn-lt"/>
              </a:defRPr>
            </a:lvl6pPr>
            <a:lvl7pPr marL="1657350" indent="-198438" algn="l" rtl="0" eaLnBrk="1" fontAlgn="base" hangingPunct="1">
              <a:spcBef>
                <a:spcPct val="20000"/>
              </a:spcBef>
              <a:spcAft>
                <a:spcPct val="0"/>
              </a:spcAft>
              <a:buFont typeface="Wingdings" pitchFamily="2" charset="2"/>
              <a:buChar char="§"/>
              <a:defRPr sz="1600">
                <a:solidFill>
                  <a:schemeClr val="tx1"/>
                </a:solidFill>
                <a:latin typeface="+mn-lt"/>
              </a:defRPr>
            </a:lvl7pPr>
            <a:lvl8pPr marL="2114550" indent="-198438" algn="l" rtl="0" eaLnBrk="1" fontAlgn="base" hangingPunct="1">
              <a:spcBef>
                <a:spcPct val="20000"/>
              </a:spcBef>
              <a:spcAft>
                <a:spcPct val="0"/>
              </a:spcAft>
              <a:buFont typeface="Wingdings" pitchFamily="2" charset="2"/>
              <a:buChar char="§"/>
              <a:defRPr sz="1600">
                <a:solidFill>
                  <a:schemeClr val="tx1"/>
                </a:solidFill>
                <a:latin typeface="+mn-lt"/>
              </a:defRPr>
            </a:lvl8pPr>
            <a:lvl9pPr marL="2571750" indent="-198438"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342900" indent="-342900">
              <a:buFont typeface="Wingdings" pitchFamily="2" charset="2"/>
              <a:buChar char="§"/>
            </a:pPr>
            <a:r>
              <a:rPr lang="en-US" dirty="0" smtClean="0"/>
              <a:t>BE load: 0.2 flits/cycle/node </a:t>
            </a:r>
            <a:r>
              <a:rPr lang="en-US" i="1" dirty="0" smtClean="0"/>
              <a:t>(i.e. 20% link bandwidth)</a:t>
            </a:r>
          </a:p>
          <a:p>
            <a:pPr marL="342900" indent="-342900">
              <a:buFont typeface="Wingdings" pitchFamily="2" charset="2"/>
              <a:buChar char="§"/>
            </a:pPr>
            <a:r>
              <a:rPr lang="en-US" dirty="0" smtClean="0"/>
              <a:t>latency of </a:t>
            </a:r>
            <a:r>
              <a:rPr lang="el-GR" dirty="0">
                <a:latin typeface="Calibri" panose="020F0502020204030204" pitchFamily="34" charset="0"/>
              </a:rPr>
              <a:t>τ</a:t>
            </a:r>
            <a:r>
              <a:rPr lang="de-DE" baseline="-25000" dirty="0" smtClean="0">
                <a:latin typeface="Calibri" panose="020F0502020204030204" pitchFamily="34" charset="0"/>
              </a:rPr>
              <a:t>2</a:t>
            </a:r>
            <a:r>
              <a:rPr lang="de-DE" dirty="0" smtClean="0">
                <a:latin typeface="Calibri" panose="020F0502020204030204" pitchFamily="34" charset="0"/>
              </a:rPr>
              <a:t> (solid) </a:t>
            </a:r>
            <a:r>
              <a:rPr lang="de-DE" dirty="0" err="1" smtClean="0">
                <a:latin typeface="Calibri" panose="020F0502020204030204" pitchFamily="34" charset="0"/>
              </a:rPr>
              <a:t>and</a:t>
            </a:r>
            <a:r>
              <a:rPr lang="de-DE" dirty="0" smtClean="0">
                <a:latin typeface="Calibri" panose="020F0502020204030204" pitchFamily="34" charset="0"/>
              </a:rPr>
              <a:t> </a:t>
            </a:r>
            <a:r>
              <a:rPr lang="el-GR" dirty="0" smtClean="0">
                <a:latin typeface="Calibri" panose="020F0502020204030204" pitchFamily="34" charset="0"/>
              </a:rPr>
              <a:t>τ</a:t>
            </a:r>
            <a:r>
              <a:rPr lang="de-DE" baseline="-25000" dirty="0" smtClean="0">
                <a:latin typeface="Calibri" panose="020F0502020204030204" pitchFamily="34" charset="0"/>
              </a:rPr>
              <a:t>5</a:t>
            </a:r>
            <a:r>
              <a:rPr lang="de-DE" dirty="0" smtClean="0">
                <a:latin typeface="Calibri" panose="020F0502020204030204" pitchFamily="34" charset="0"/>
              </a:rPr>
              <a:t> (</a:t>
            </a:r>
            <a:r>
              <a:rPr lang="de-DE" dirty="0" err="1" smtClean="0">
                <a:latin typeface="Calibri" panose="020F0502020204030204" pitchFamily="34" charset="0"/>
              </a:rPr>
              <a:t>dashed</a:t>
            </a:r>
            <a:r>
              <a:rPr lang="de-DE" dirty="0" smtClean="0">
                <a:latin typeface="Calibri" panose="020F0502020204030204" pitchFamily="34" charset="0"/>
              </a:rPr>
              <a:t>)</a:t>
            </a:r>
            <a:endParaRPr lang="en-US" dirty="0" smtClean="0"/>
          </a:p>
        </p:txBody>
      </p:sp>
      <p:sp>
        <p:nvSpPr>
          <p:cNvPr id="3" name="Ellipse 2"/>
          <p:cNvSpPr/>
          <p:nvPr/>
        </p:nvSpPr>
        <p:spPr>
          <a:xfrm>
            <a:off x="5652120" y="3378324"/>
            <a:ext cx="720080" cy="1440160"/>
          </a:xfrm>
          <a:prstGeom prst="ellipse">
            <a:avLst/>
          </a:prstGeom>
          <a:noFill/>
          <a:ln w="38100">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cxnSp>
        <p:nvCxnSpPr>
          <p:cNvPr id="7" name="Gerade Verbindung 6"/>
          <p:cNvCxnSpPr/>
          <p:nvPr/>
        </p:nvCxnSpPr>
        <p:spPr>
          <a:xfrm flipH="1" flipV="1">
            <a:off x="5436096" y="2958852"/>
            <a:ext cx="432048" cy="419472"/>
          </a:xfrm>
          <a:prstGeom prst="line">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2900958" y="2132856"/>
            <a:ext cx="2736304" cy="830997"/>
          </a:xfrm>
          <a:prstGeom prst="rect">
            <a:avLst/>
          </a:prstGeom>
          <a:noFill/>
        </p:spPr>
        <p:txBody>
          <a:bodyPr wrap="square" rtlCol="0">
            <a:spAutoFit/>
          </a:bodyPr>
          <a:lstStyle/>
          <a:p>
            <a:pPr algn="ctr"/>
            <a:r>
              <a:rPr lang="en-US" sz="1600" dirty="0">
                <a:solidFill>
                  <a:schemeClr val="accent1"/>
                </a:solidFill>
              </a:rPr>
              <a:t>p</a:t>
            </a:r>
            <a:r>
              <a:rPr lang="en-US" sz="1600" dirty="0" smtClean="0">
                <a:solidFill>
                  <a:schemeClr val="accent1"/>
                </a:solidFill>
              </a:rPr>
              <a:t>erformance gain is higher for BE senders close to GL and for higher BC values</a:t>
            </a:r>
          </a:p>
        </p:txBody>
      </p:sp>
    </p:spTree>
    <p:extLst>
      <p:ext uri="{BB962C8B-B14F-4D97-AF65-F5344CB8AC3E}">
        <p14:creationId xmlns:p14="http://schemas.microsoft.com/office/powerpoint/2010/main" val="404635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5465" y="2419128"/>
            <a:ext cx="7548320" cy="3242120"/>
          </a:xfrm>
        </p:spPr>
      </p:pic>
      <p:sp>
        <p:nvSpPr>
          <p:cNvPr id="2" name="Titel 1"/>
          <p:cNvSpPr>
            <a:spLocks noGrp="1"/>
          </p:cNvSpPr>
          <p:nvPr>
            <p:ph type="title"/>
          </p:nvPr>
        </p:nvSpPr>
        <p:spPr>
          <a:xfrm>
            <a:off x="431800" y="125993"/>
            <a:ext cx="7380560" cy="708025"/>
          </a:xfrm>
        </p:spPr>
        <p:txBody>
          <a:bodyPr/>
          <a:lstStyle/>
          <a:p>
            <a:r>
              <a:rPr lang="en-US" dirty="0"/>
              <a:t>Experiment 1 – GL Backlog (</a:t>
            </a:r>
            <a:r>
              <a:rPr lang="el-GR" dirty="0">
                <a:latin typeface="Calibri" panose="020F0502020204030204" pitchFamily="34" charset="0"/>
              </a:rPr>
              <a:t>τ</a:t>
            </a:r>
            <a:r>
              <a:rPr lang="de-DE" baseline="-25000" dirty="0">
                <a:latin typeface="Calibri" panose="020F0502020204030204" pitchFamily="34" charset="0"/>
              </a:rPr>
              <a:t>1</a:t>
            </a:r>
            <a:r>
              <a:rPr lang="de-DE" dirty="0">
                <a:latin typeface="Calibri" panose="020F0502020204030204" pitchFamily="34" charset="0"/>
              </a:rPr>
              <a:t>)</a:t>
            </a:r>
            <a:endParaRPr lang="en-US" dirty="0"/>
          </a:p>
        </p:txBody>
      </p:sp>
      <p:sp>
        <p:nvSpPr>
          <p:cNvPr id="5" name="Inhaltsplatzhalter 4"/>
          <p:cNvSpPr txBox="1">
            <a:spLocks/>
          </p:cNvSpPr>
          <p:nvPr/>
        </p:nvSpPr>
        <p:spPr bwMode="auto">
          <a:xfrm>
            <a:off x="431800" y="1042988"/>
            <a:ext cx="8375650" cy="4772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000">
                <a:solidFill>
                  <a:schemeClr val="tx1"/>
                </a:solidFill>
                <a:latin typeface="+mn-lt"/>
                <a:ea typeface="+mn-ea"/>
                <a:cs typeface="+mn-cs"/>
              </a:defRPr>
            </a:lvl1pPr>
            <a:lvl2pPr marL="190500" indent="-188913"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2pPr>
            <a:lvl3pPr marL="361950" indent="-169863"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3pPr>
            <a:lvl4pPr marL="542925" indent="-17938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4pPr>
            <a:lvl5pPr marL="742950" indent="-19843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5pPr>
            <a:lvl6pPr marL="1200150" indent="-198438" algn="l" rtl="0" eaLnBrk="1" fontAlgn="base" hangingPunct="1">
              <a:spcBef>
                <a:spcPct val="20000"/>
              </a:spcBef>
              <a:spcAft>
                <a:spcPct val="0"/>
              </a:spcAft>
              <a:buFont typeface="Wingdings" pitchFamily="2" charset="2"/>
              <a:buChar char="§"/>
              <a:defRPr sz="1600">
                <a:solidFill>
                  <a:schemeClr val="tx1"/>
                </a:solidFill>
                <a:latin typeface="+mn-lt"/>
              </a:defRPr>
            </a:lvl6pPr>
            <a:lvl7pPr marL="1657350" indent="-198438" algn="l" rtl="0" eaLnBrk="1" fontAlgn="base" hangingPunct="1">
              <a:spcBef>
                <a:spcPct val="20000"/>
              </a:spcBef>
              <a:spcAft>
                <a:spcPct val="0"/>
              </a:spcAft>
              <a:buFont typeface="Wingdings" pitchFamily="2" charset="2"/>
              <a:buChar char="§"/>
              <a:defRPr sz="1600">
                <a:solidFill>
                  <a:schemeClr val="tx1"/>
                </a:solidFill>
                <a:latin typeface="+mn-lt"/>
              </a:defRPr>
            </a:lvl7pPr>
            <a:lvl8pPr marL="2114550" indent="-198438" algn="l" rtl="0" eaLnBrk="1" fontAlgn="base" hangingPunct="1">
              <a:spcBef>
                <a:spcPct val="20000"/>
              </a:spcBef>
              <a:spcAft>
                <a:spcPct val="0"/>
              </a:spcAft>
              <a:buFont typeface="Wingdings" pitchFamily="2" charset="2"/>
              <a:buChar char="§"/>
              <a:defRPr sz="1600">
                <a:solidFill>
                  <a:schemeClr val="tx1"/>
                </a:solidFill>
                <a:latin typeface="+mn-lt"/>
              </a:defRPr>
            </a:lvl8pPr>
            <a:lvl9pPr marL="2571750" indent="-198438"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342900" indent="-342900">
              <a:buFont typeface="Wingdings" pitchFamily="2" charset="2"/>
              <a:buChar char="§"/>
            </a:pPr>
            <a:r>
              <a:rPr lang="en-US" dirty="0" smtClean="0"/>
              <a:t>BE load: 0.2 flits/cycle/node</a:t>
            </a:r>
            <a:r>
              <a:rPr lang="en-US" i="1" dirty="0" smtClean="0"/>
              <a:t> (i.e. 20% link bandwidth)</a:t>
            </a:r>
          </a:p>
        </p:txBody>
      </p:sp>
      <p:sp>
        <p:nvSpPr>
          <p:cNvPr id="6" name="Ellipse 5"/>
          <p:cNvSpPr/>
          <p:nvPr/>
        </p:nvSpPr>
        <p:spPr>
          <a:xfrm>
            <a:off x="5714607" y="3033132"/>
            <a:ext cx="595107" cy="1499905"/>
          </a:xfrm>
          <a:prstGeom prst="ellipse">
            <a:avLst/>
          </a:prstGeom>
          <a:noFill/>
          <a:ln w="38100">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cxnSp>
        <p:nvCxnSpPr>
          <p:cNvPr id="7" name="Gerade Verbindung 6"/>
          <p:cNvCxnSpPr/>
          <p:nvPr/>
        </p:nvCxnSpPr>
        <p:spPr>
          <a:xfrm flipH="1" flipV="1">
            <a:off x="5364088" y="2547397"/>
            <a:ext cx="466566" cy="601409"/>
          </a:xfrm>
          <a:prstGeom prst="line">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3735894" y="1962622"/>
            <a:ext cx="2708314" cy="584775"/>
          </a:xfrm>
          <a:prstGeom prst="rect">
            <a:avLst/>
          </a:prstGeom>
          <a:noFill/>
        </p:spPr>
        <p:txBody>
          <a:bodyPr wrap="square" rtlCol="0">
            <a:spAutoFit/>
          </a:bodyPr>
          <a:lstStyle/>
          <a:p>
            <a:pPr algn="ctr"/>
            <a:r>
              <a:rPr lang="en-US" sz="1600" dirty="0" smtClean="0">
                <a:solidFill>
                  <a:schemeClr val="accent1"/>
                </a:solidFill>
              </a:rPr>
              <a:t>possible backlog increases with BC and load</a:t>
            </a:r>
          </a:p>
        </p:txBody>
      </p:sp>
    </p:spTree>
    <p:extLst>
      <p:ext uri="{BB962C8B-B14F-4D97-AF65-F5344CB8AC3E}">
        <p14:creationId xmlns:p14="http://schemas.microsoft.com/office/powerpoint/2010/main" val="196847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31800" y="1042988"/>
            <a:ext cx="4932288" cy="4772025"/>
          </a:xfrm>
        </p:spPr>
        <p:txBody>
          <a:bodyPr/>
          <a:lstStyle/>
          <a:p>
            <a:pPr marL="342900" indent="-342900">
              <a:buFont typeface="Wingdings" pitchFamily="2" charset="2"/>
              <a:buChar char="§"/>
            </a:pPr>
            <a:r>
              <a:rPr lang="en-US" dirty="0" smtClean="0"/>
              <a:t>benchmark based</a:t>
            </a:r>
          </a:p>
          <a:p>
            <a:pPr marL="533400" lvl="1" indent="-342900"/>
            <a:r>
              <a:rPr lang="en-US" dirty="0" smtClean="0"/>
              <a:t>traces from </a:t>
            </a:r>
            <a:r>
              <a:rPr lang="en-US" dirty="0" err="1" smtClean="0"/>
              <a:t>CHStone</a:t>
            </a:r>
            <a:endParaRPr lang="en-US" dirty="0" smtClean="0"/>
          </a:p>
          <a:p>
            <a:pPr marL="704850" lvl="2" indent="-342900"/>
            <a:r>
              <a:rPr lang="en-US" dirty="0" smtClean="0"/>
              <a:t>extracted using Gem5:</a:t>
            </a:r>
            <a:br>
              <a:rPr lang="en-US" dirty="0" smtClean="0"/>
            </a:br>
            <a:r>
              <a:rPr lang="en-US" dirty="0" smtClean="0"/>
              <a:t>ARMv7, 32kB L1</a:t>
            </a:r>
          </a:p>
          <a:p>
            <a:pPr marL="704850" lvl="2" indent="-342900"/>
            <a:r>
              <a:rPr lang="en-US" dirty="0" smtClean="0"/>
              <a:t>accesses to network (e.g. memory access, communication, cache access)</a:t>
            </a:r>
          </a:p>
          <a:p>
            <a:pPr marL="533400" lvl="1" indent="-342900"/>
            <a:r>
              <a:rPr lang="en-US" dirty="0" smtClean="0"/>
              <a:t>random destinations</a:t>
            </a:r>
          </a:p>
          <a:p>
            <a:pPr marL="533400" lvl="1" indent="-342900"/>
            <a:r>
              <a:rPr lang="en-US" dirty="0" smtClean="0"/>
              <a:t>random mappings of interfering load</a:t>
            </a:r>
          </a:p>
          <a:p>
            <a:pPr marL="533400" lvl="1" indent="-342900"/>
            <a:r>
              <a:rPr lang="en-US" dirty="0" smtClean="0"/>
              <a:t>latency for highlighted BE node</a:t>
            </a:r>
          </a:p>
        </p:txBody>
      </p:sp>
      <p:sp>
        <p:nvSpPr>
          <p:cNvPr id="4" name="Titel 3"/>
          <p:cNvSpPr>
            <a:spLocks noGrp="1"/>
          </p:cNvSpPr>
          <p:nvPr>
            <p:ph type="title"/>
          </p:nvPr>
        </p:nvSpPr>
        <p:spPr/>
        <p:txBody>
          <a:bodyPr/>
          <a:lstStyle/>
          <a:p>
            <a:r>
              <a:rPr lang="en-US" dirty="0" smtClean="0"/>
              <a:t>Experiment 2</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556792"/>
            <a:ext cx="3190365" cy="340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226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172" y="2468136"/>
            <a:ext cx="8849127" cy="3481144"/>
          </a:xfrm>
        </p:spPr>
      </p:pic>
      <p:sp>
        <p:nvSpPr>
          <p:cNvPr id="2" name="Titel 1"/>
          <p:cNvSpPr>
            <a:spLocks noGrp="1"/>
          </p:cNvSpPr>
          <p:nvPr>
            <p:ph type="title"/>
          </p:nvPr>
        </p:nvSpPr>
        <p:spPr/>
        <p:txBody>
          <a:bodyPr/>
          <a:lstStyle/>
          <a:p>
            <a:r>
              <a:rPr lang="en-US" dirty="0"/>
              <a:t>Experiment 2 – </a:t>
            </a:r>
            <a:r>
              <a:rPr lang="en-US" dirty="0" smtClean="0"/>
              <a:t>Random Destinations - </a:t>
            </a:r>
            <a:r>
              <a:rPr lang="en-US" dirty="0"/>
              <a:t>BE Latency</a:t>
            </a:r>
          </a:p>
        </p:txBody>
      </p:sp>
      <p:sp>
        <p:nvSpPr>
          <p:cNvPr id="8" name="Ellipse 7"/>
          <p:cNvSpPr/>
          <p:nvPr/>
        </p:nvSpPr>
        <p:spPr>
          <a:xfrm>
            <a:off x="8017911" y="3151152"/>
            <a:ext cx="802561" cy="1879731"/>
          </a:xfrm>
          <a:prstGeom prst="ellipse">
            <a:avLst/>
          </a:prstGeom>
          <a:noFill/>
          <a:ln w="38100">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cxnSp>
        <p:nvCxnSpPr>
          <p:cNvPr id="9" name="Gerade Verbindung 8"/>
          <p:cNvCxnSpPr>
            <a:endCxn id="8" idx="0"/>
          </p:cNvCxnSpPr>
          <p:nvPr/>
        </p:nvCxnSpPr>
        <p:spPr>
          <a:xfrm>
            <a:off x="7452320" y="2449162"/>
            <a:ext cx="966872" cy="701990"/>
          </a:xfrm>
          <a:prstGeom prst="line">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940152" y="1865816"/>
            <a:ext cx="1640613" cy="584775"/>
          </a:xfrm>
          <a:prstGeom prst="rect">
            <a:avLst/>
          </a:prstGeom>
          <a:noFill/>
        </p:spPr>
        <p:txBody>
          <a:bodyPr wrap="square" rtlCol="0">
            <a:spAutoFit/>
          </a:bodyPr>
          <a:lstStyle/>
          <a:p>
            <a:pPr algn="ctr"/>
            <a:r>
              <a:rPr lang="en-US" sz="1600" dirty="0" smtClean="0">
                <a:solidFill>
                  <a:schemeClr val="accent1"/>
                </a:solidFill>
              </a:rPr>
              <a:t>45% lower average latency</a:t>
            </a:r>
          </a:p>
        </p:txBody>
      </p:sp>
      <p:sp>
        <p:nvSpPr>
          <p:cNvPr id="14" name="Ellipse 13"/>
          <p:cNvSpPr/>
          <p:nvPr/>
        </p:nvSpPr>
        <p:spPr>
          <a:xfrm>
            <a:off x="3779912" y="2917235"/>
            <a:ext cx="1150113" cy="2023933"/>
          </a:xfrm>
          <a:prstGeom prst="ellipse">
            <a:avLst/>
          </a:prstGeom>
          <a:noFill/>
          <a:ln w="38100">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cxnSp>
        <p:nvCxnSpPr>
          <p:cNvPr id="15" name="Gerade Verbindung 14"/>
          <p:cNvCxnSpPr>
            <a:stCxn id="16" idx="2"/>
            <a:endCxn id="14" idx="0"/>
          </p:cNvCxnSpPr>
          <p:nvPr/>
        </p:nvCxnSpPr>
        <p:spPr>
          <a:xfrm>
            <a:off x="4129872" y="2357591"/>
            <a:ext cx="225097" cy="559644"/>
          </a:xfrm>
          <a:prstGeom prst="line">
            <a:avLst/>
          </a:prstGeom>
          <a:ln w="1905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3399711" y="1772816"/>
            <a:ext cx="1460321" cy="584775"/>
          </a:xfrm>
          <a:prstGeom prst="rect">
            <a:avLst/>
          </a:prstGeom>
          <a:noFill/>
        </p:spPr>
        <p:txBody>
          <a:bodyPr wrap="square" rtlCol="0">
            <a:spAutoFit/>
          </a:bodyPr>
          <a:lstStyle/>
          <a:p>
            <a:pPr algn="ctr"/>
            <a:r>
              <a:rPr lang="en-US" sz="1600" dirty="0" smtClean="0">
                <a:solidFill>
                  <a:schemeClr val="accent1"/>
                </a:solidFill>
              </a:rPr>
              <a:t>increased jitter (for BE)</a:t>
            </a:r>
          </a:p>
        </p:txBody>
      </p:sp>
      <p:sp>
        <p:nvSpPr>
          <p:cNvPr id="18" name="Inhaltsplatzhalter 4"/>
          <p:cNvSpPr txBox="1">
            <a:spLocks/>
          </p:cNvSpPr>
          <p:nvPr/>
        </p:nvSpPr>
        <p:spPr bwMode="auto">
          <a:xfrm>
            <a:off x="431800" y="1042989"/>
            <a:ext cx="8375650" cy="51380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000">
                <a:solidFill>
                  <a:schemeClr val="tx1"/>
                </a:solidFill>
                <a:latin typeface="+mn-lt"/>
                <a:ea typeface="+mn-ea"/>
                <a:cs typeface="+mn-cs"/>
              </a:defRPr>
            </a:lvl1pPr>
            <a:lvl2pPr marL="190500" indent="-188913"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2pPr>
            <a:lvl3pPr marL="361950" indent="-169863"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3pPr>
            <a:lvl4pPr marL="542925" indent="-17938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4pPr>
            <a:lvl5pPr marL="742950" indent="-19843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5pPr>
            <a:lvl6pPr marL="1200150" indent="-198438" algn="l" rtl="0" eaLnBrk="1" fontAlgn="base" hangingPunct="1">
              <a:spcBef>
                <a:spcPct val="20000"/>
              </a:spcBef>
              <a:spcAft>
                <a:spcPct val="0"/>
              </a:spcAft>
              <a:buFont typeface="Wingdings" pitchFamily="2" charset="2"/>
              <a:buChar char="§"/>
              <a:defRPr sz="1600">
                <a:solidFill>
                  <a:schemeClr val="tx1"/>
                </a:solidFill>
                <a:latin typeface="+mn-lt"/>
              </a:defRPr>
            </a:lvl6pPr>
            <a:lvl7pPr marL="1657350" indent="-198438" algn="l" rtl="0" eaLnBrk="1" fontAlgn="base" hangingPunct="1">
              <a:spcBef>
                <a:spcPct val="20000"/>
              </a:spcBef>
              <a:spcAft>
                <a:spcPct val="0"/>
              </a:spcAft>
              <a:buFont typeface="Wingdings" pitchFamily="2" charset="2"/>
              <a:buChar char="§"/>
              <a:defRPr sz="1600">
                <a:solidFill>
                  <a:schemeClr val="tx1"/>
                </a:solidFill>
                <a:latin typeface="+mn-lt"/>
              </a:defRPr>
            </a:lvl7pPr>
            <a:lvl8pPr marL="2114550" indent="-198438" algn="l" rtl="0" eaLnBrk="1" fontAlgn="base" hangingPunct="1">
              <a:spcBef>
                <a:spcPct val="20000"/>
              </a:spcBef>
              <a:spcAft>
                <a:spcPct val="0"/>
              </a:spcAft>
              <a:buFont typeface="Wingdings" pitchFamily="2" charset="2"/>
              <a:buChar char="§"/>
              <a:defRPr sz="1600">
                <a:solidFill>
                  <a:schemeClr val="tx1"/>
                </a:solidFill>
                <a:latin typeface="+mn-lt"/>
              </a:defRPr>
            </a:lvl8pPr>
            <a:lvl9pPr marL="2571750" indent="-198438"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342900" indent="-342900">
              <a:buFont typeface="Wingdings" pitchFamily="2" charset="2"/>
              <a:buChar char="§"/>
            </a:pPr>
            <a:r>
              <a:rPr lang="en-US" dirty="0" smtClean="0"/>
              <a:t>latency normalized to average latency of HP</a:t>
            </a:r>
          </a:p>
          <a:p>
            <a:pPr marL="342900" indent="-342900">
              <a:buFont typeface="Wingdings" pitchFamily="2" charset="2"/>
              <a:buChar char="§"/>
            </a:pPr>
            <a:r>
              <a:rPr lang="en-US" dirty="0" smtClean="0"/>
              <a:t>distribution over all mappings</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862" y="973921"/>
            <a:ext cx="1722634" cy="137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83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Font typeface="Wingdings" pitchFamily="2" charset="2"/>
              <a:buChar char="§"/>
            </a:pPr>
            <a:r>
              <a:rPr lang="en-US" dirty="0" smtClean="0"/>
              <a:t>2x2 NoC, </a:t>
            </a:r>
            <a:r>
              <a:rPr lang="en-US" dirty="0"/>
              <a:t>5 VCs, buffer </a:t>
            </a:r>
            <a:r>
              <a:rPr lang="en-US" dirty="0" smtClean="0"/>
              <a:t>size of </a:t>
            </a:r>
            <a:r>
              <a:rPr lang="en-US" dirty="0"/>
              <a:t>6 packets per VC</a:t>
            </a:r>
          </a:p>
          <a:p>
            <a:pPr marL="457200" indent="-457200">
              <a:buFont typeface="Wingdings" pitchFamily="2" charset="2"/>
              <a:buChar char="§"/>
            </a:pPr>
            <a:r>
              <a:rPr lang="en-US" dirty="0" smtClean="0"/>
              <a:t>Virtex-6 LX760 FPGA, Xilinx ISE 14.6, standard settings</a:t>
            </a:r>
          </a:p>
          <a:p>
            <a:pPr marL="457200" indent="-457200">
              <a:buFont typeface="Wingdings" pitchFamily="2" charset="2"/>
              <a:buChar char="§"/>
            </a:pPr>
            <a:r>
              <a:rPr lang="en-US" dirty="0" smtClean="0"/>
              <a:t>4 approaches</a:t>
            </a:r>
          </a:p>
          <a:p>
            <a:pPr marL="647700" lvl="1" indent="-457200"/>
            <a:r>
              <a:rPr lang="en-US" dirty="0" smtClean="0"/>
              <a:t>baseline: round robin</a:t>
            </a:r>
          </a:p>
          <a:p>
            <a:pPr marL="647700" lvl="1" indent="-457200"/>
            <a:r>
              <a:rPr lang="en-US" dirty="0" smtClean="0"/>
              <a:t>FP: one prioritized VC for GL (RR for requests of the same priority)</a:t>
            </a:r>
          </a:p>
          <a:p>
            <a:pPr marL="647700" lvl="1" indent="-457200"/>
            <a:r>
              <a:rPr lang="en-US" dirty="0" smtClean="0"/>
              <a:t>DP: flag to change priority of GL (i.e. higher or lower than BE)</a:t>
            </a:r>
          </a:p>
          <a:p>
            <a:pPr marL="647700" lvl="1" indent="-457200"/>
            <a:r>
              <a:rPr lang="en-US" dirty="0" smtClean="0"/>
              <a:t>BC: proposed approach (priority change on BC value)</a:t>
            </a:r>
          </a:p>
          <a:p>
            <a:pPr marL="457200" indent="-457200">
              <a:buFont typeface="Wingdings" pitchFamily="2" charset="2"/>
              <a:buChar char="§"/>
            </a:pPr>
            <a:endParaRPr lang="en-US" dirty="0" smtClean="0"/>
          </a:p>
        </p:txBody>
      </p:sp>
      <p:sp>
        <p:nvSpPr>
          <p:cNvPr id="3" name="Titel 2"/>
          <p:cNvSpPr>
            <a:spLocks noGrp="1"/>
          </p:cNvSpPr>
          <p:nvPr>
            <p:ph type="title"/>
          </p:nvPr>
        </p:nvSpPr>
        <p:spPr/>
        <p:txBody>
          <a:bodyPr/>
          <a:lstStyle/>
          <a:p>
            <a:r>
              <a:rPr lang="en-US" dirty="0" smtClean="0"/>
              <a:t>Synthesis Results</a:t>
            </a:r>
            <a:endParaRPr lang="en-US" dirty="0"/>
          </a:p>
        </p:txBody>
      </p:sp>
      <p:graphicFrame>
        <p:nvGraphicFramePr>
          <p:cNvPr id="4" name="Tabelle 3"/>
          <p:cNvGraphicFramePr>
            <a:graphicFrameLocks noGrp="1"/>
          </p:cNvGraphicFramePr>
          <p:nvPr>
            <p:extLst>
              <p:ext uri="{D42A27DB-BD31-4B8C-83A1-F6EECF244321}">
                <p14:modId xmlns:p14="http://schemas.microsoft.com/office/powerpoint/2010/main" val="870599054"/>
              </p:ext>
            </p:extLst>
          </p:nvPr>
        </p:nvGraphicFramePr>
        <p:xfrm>
          <a:off x="1475656" y="4033872"/>
          <a:ext cx="6096000" cy="1483360"/>
        </p:xfrm>
        <a:graphic>
          <a:graphicData uri="http://schemas.openxmlformats.org/drawingml/2006/table">
            <a:tbl>
              <a:tblPr firstRow="1" bandRow="1">
                <a:tableStyleId>{9D7B26C5-4107-4FEC-AEDC-1716B250A1EF}</a:tableStyleId>
              </a:tblPr>
              <a:tblGrid>
                <a:gridCol w="1368152"/>
                <a:gridCol w="1070248"/>
                <a:gridCol w="1219200"/>
                <a:gridCol w="1219200"/>
                <a:gridCol w="1219200"/>
              </a:tblGrid>
              <a:tr h="370840">
                <a:tc>
                  <a:txBody>
                    <a:bodyPr/>
                    <a:lstStyle/>
                    <a:p>
                      <a:pPr algn="ctr"/>
                      <a:r>
                        <a:rPr lang="en-US" sz="1600" dirty="0" smtClean="0"/>
                        <a:t>Unit</a:t>
                      </a:r>
                      <a:endParaRPr lang="en-US" sz="1600" dirty="0"/>
                    </a:p>
                  </a:txBody>
                  <a:tcPr/>
                </a:tc>
                <a:tc>
                  <a:txBody>
                    <a:bodyPr/>
                    <a:lstStyle/>
                    <a:p>
                      <a:pPr algn="ctr"/>
                      <a:r>
                        <a:rPr lang="en-US" sz="1600" dirty="0" smtClean="0"/>
                        <a:t>Baseline</a:t>
                      </a:r>
                      <a:endParaRPr lang="en-US" sz="1600" dirty="0"/>
                    </a:p>
                  </a:txBody>
                  <a:tcPr/>
                </a:tc>
                <a:tc>
                  <a:txBody>
                    <a:bodyPr/>
                    <a:lstStyle/>
                    <a:p>
                      <a:pPr algn="ctr"/>
                      <a:r>
                        <a:rPr lang="en-US" sz="1600" dirty="0" smtClean="0"/>
                        <a:t>FP</a:t>
                      </a:r>
                      <a:endParaRPr lang="en-US" sz="1600" dirty="0"/>
                    </a:p>
                  </a:txBody>
                  <a:tcPr/>
                </a:tc>
                <a:tc>
                  <a:txBody>
                    <a:bodyPr/>
                    <a:lstStyle/>
                    <a:p>
                      <a:pPr algn="ctr"/>
                      <a:r>
                        <a:rPr lang="en-US" sz="1600" dirty="0" smtClean="0"/>
                        <a:t>DP</a:t>
                      </a:r>
                      <a:endParaRPr lang="en-US" sz="1600" dirty="0"/>
                    </a:p>
                  </a:txBody>
                  <a:tcPr/>
                </a:tc>
                <a:tc>
                  <a:txBody>
                    <a:bodyPr/>
                    <a:lstStyle/>
                    <a:p>
                      <a:pPr algn="ctr"/>
                      <a:r>
                        <a:rPr lang="en-US" sz="1600" dirty="0" smtClean="0"/>
                        <a:t>BC</a:t>
                      </a:r>
                      <a:endParaRPr lang="en-US" sz="1600" dirty="0"/>
                    </a:p>
                  </a:txBody>
                  <a:tcPr/>
                </a:tc>
              </a:tr>
              <a:tr h="370840">
                <a:tc>
                  <a:txBody>
                    <a:bodyPr/>
                    <a:lstStyle/>
                    <a:p>
                      <a:pPr algn="ctr"/>
                      <a:r>
                        <a:rPr lang="en-US" sz="1600" dirty="0" smtClean="0"/>
                        <a:t>#Registers</a:t>
                      </a:r>
                      <a:endParaRPr lang="en-US" sz="1600" dirty="0"/>
                    </a:p>
                  </a:txBody>
                  <a:tcPr/>
                </a:tc>
                <a:tc>
                  <a:txBody>
                    <a:bodyPr/>
                    <a:lstStyle/>
                    <a:p>
                      <a:pPr algn="r"/>
                      <a:r>
                        <a:rPr lang="en-US" sz="1600" dirty="0" smtClean="0"/>
                        <a:t>9365</a:t>
                      </a:r>
                      <a:endParaRPr lang="en-US" sz="1600" dirty="0"/>
                    </a:p>
                  </a:txBody>
                  <a:tcPr/>
                </a:tc>
                <a:tc>
                  <a:txBody>
                    <a:bodyPr/>
                    <a:lstStyle/>
                    <a:p>
                      <a:pPr algn="r"/>
                      <a:r>
                        <a:rPr lang="en-US" sz="1600" dirty="0" smtClean="0"/>
                        <a:t>9395</a:t>
                      </a:r>
                      <a:endParaRPr lang="en-US" sz="1600" dirty="0"/>
                    </a:p>
                  </a:txBody>
                  <a:tcPr/>
                </a:tc>
                <a:tc>
                  <a:txBody>
                    <a:bodyPr/>
                    <a:lstStyle/>
                    <a:p>
                      <a:pPr algn="r"/>
                      <a:r>
                        <a:rPr lang="en-US" sz="1600" dirty="0" smtClean="0"/>
                        <a:t>9389</a:t>
                      </a:r>
                      <a:endParaRPr lang="en-US" sz="1600" dirty="0"/>
                    </a:p>
                  </a:txBody>
                  <a:tcPr/>
                </a:tc>
                <a:tc>
                  <a:txBody>
                    <a:bodyPr/>
                    <a:lstStyle/>
                    <a:p>
                      <a:pPr algn="r"/>
                      <a:r>
                        <a:rPr lang="en-US" sz="1600" dirty="0" smtClean="0"/>
                        <a:t>9740</a:t>
                      </a:r>
                      <a:endParaRPr lang="en-US" sz="1600" dirty="0"/>
                    </a:p>
                  </a:txBody>
                  <a:tcPr/>
                </a:tc>
              </a:tr>
              <a:tr h="370840">
                <a:tc>
                  <a:txBody>
                    <a:bodyPr/>
                    <a:lstStyle/>
                    <a:p>
                      <a:pPr algn="ctr"/>
                      <a:r>
                        <a:rPr lang="en-US" sz="1600" dirty="0" smtClean="0"/>
                        <a:t>#LUTs</a:t>
                      </a:r>
                      <a:endParaRPr lang="en-US" sz="1600" dirty="0"/>
                    </a:p>
                  </a:txBody>
                  <a:tcPr/>
                </a:tc>
                <a:tc>
                  <a:txBody>
                    <a:bodyPr/>
                    <a:lstStyle/>
                    <a:p>
                      <a:pPr algn="r"/>
                      <a:r>
                        <a:rPr lang="en-US" sz="1600" dirty="0" smtClean="0"/>
                        <a:t>12149</a:t>
                      </a:r>
                      <a:endParaRPr lang="en-US" sz="1600" dirty="0"/>
                    </a:p>
                  </a:txBody>
                  <a:tcPr/>
                </a:tc>
                <a:tc>
                  <a:txBody>
                    <a:bodyPr/>
                    <a:lstStyle/>
                    <a:p>
                      <a:pPr algn="r"/>
                      <a:r>
                        <a:rPr lang="en-US" sz="1600" dirty="0" smtClean="0"/>
                        <a:t>12205</a:t>
                      </a:r>
                      <a:endParaRPr lang="en-US" sz="1600" dirty="0"/>
                    </a:p>
                  </a:txBody>
                  <a:tcPr/>
                </a:tc>
                <a:tc>
                  <a:txBody>
                    <a:bodyPr/>
                    <a:lstStyle/>
                    <a:p>
                      <a:pPr algn="r"/>
                      <a:r>
                        <a:rPr lang="en-US" sz="1600" dirty="0" smtClean="0"/>
                        <a:t>12199</a:t>
                      </a:r>
                      <a:endParaRPr lang="en-US" sz="1600" dirty="0"/>
                    </a:p>
                  </a:txBody>
                  <a:tcPr/>
                </a:tc>
                <a:tc>
                  <a:txBody>
                    <a:bodyPr/>
                    <a:lstStyle/>
                    <a:p>
                      <a:pPr algn="r"/>
                      <a:r>
                        <a:rPr lang="en-US" sz="1600" dirty="0" smtClean="0"/>
                        <a:t>12688</a:t>
                      </a:r>
                      <a:endParaRPr lang="en-US" sz="1600" dirty="0"/>
                    </a:p>
                  </a:txBody>
                  <a:tcPr/>
                </a:tc>
              </a:tr>
              <a:tr h="370840">
                <a:tc>
                  <a:txBody>
                    <a:bodyPr/>
                    <a:lstStyle/>
                    <a:p>
                      <a:pPr algn="ctr"/>
                      <a:r>
                        <a:rPr lang="en-US" sz="1600" dirty="0" smtClean="0"/>
                        <a:t>Freq. (MHz)</a:t>
                      </a:r>
                      <a:endParaRPr lang="en-US" sz="1600" dirty="0"/>
                    </a:p>
                  </a:txBody>
                  <a:tcPr/>
                </a:tc>
                <a:tc>
                  <a:txBody>
                    <a:bodyPr/>
                    <a:lstStyle/>
                    <a:p>
                      <a:pPr algn="r"/>
                      <a:r>
                        <a:rPr lang="en-US" sz="1600" dirty="0" smtClean="0"/>
                        <a:t>210</a:t>
                      </a:r>
                      <a:endParaRPr lang="en-US" sz="1600" dirty="0"/>
                    </a:p>
                  </a:txBody>
                  <a:tcPr/>
                </a:tc>
                <a:tc>
                  <a:txBody>
                    <a:bodyPr/>
                    <a:lstStyle/>
                    <a:p>
                      <a:pPr algn="r"/>
                      <a:r>
                        <a:rPr lang="en-US" sz="1600" dirty="0" smtClean="0"/>
                        <a:t>210</a:t>
                      </a:r>
                      <a:endParaRPr lang="en-US" sz="1600" dirty="0"/>
                    </a:p>
                  </a:txBody>
                  <a:tcPr/>
                </a:tc>
                <a:tc>
                  <a:txBody>
                    <a:bodyPr/>
                    <a:lstStyle/>
                    <a:p>
                      <a:pPr algn="r"/>
                      <a:r>
                        <a:rPr lang="en-US" sz="1600" dirty="0" smtClean="0"/>
                        <a:t>210</a:t>
                      </a:r>
                      <a:endParaRPr lang="en-US" sz="1600" dirty="0"/>
                    </a:p>
                  </a:txBody>
                  <a:tcPr/>
                </a:tc>
                <a:tc>
                  <a:txBody>
                    <a:bodyPr/>
                    <a:lstStyle/>
                    <a:p>
                      <a:pPr algn="r"/>
                      <a:r>
                        <a:rPr lang="en-US" sz="1600" dirty="0" smtClean="0"/>
                        <a:t>210</a:t>
                      </a:r>
                      <a:endParaRPr lang="en-US" sz="1600" dirty="0"/>
                    </a:p>
                  </a:txBody>
                  <a:tcPr/>
                </a:tc>
              </a:tr>
            </a:tbl>
          </a:graphicData>
        </a:graphic>
      </p:graphicFrame>
      <p:sp>
        <p:nvSpPr>
          <p:cNvPr id="6" name="Bogen 5"/>
          <p:cNvSpPr/>
          <p:nvPr/>
        </p:nvSpPr>
        <p:spPr>
          <a:xfrm>
            <a:off x="3275856" y="3889856"/>
            <a:ext cx="3960440" cy="576064"/>
          </a:xfrm>
          <a:prstGeom prst="arc">
            <a:avLst>
              <a:gd name="adj1" fmla="val 11160066"/>
              <a:gd name="adj2" fmla="val 21276259"/>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sp>
        <p:nvSpPr>
          <p:cNvPr id="7" name="Textfeld 6"/>
          <p:cNvSpPr txBox="1"/>
          <p:nvPr/>
        </p:nvSpPr>
        <p:spPr>
          <a:xfrm>
            <a:off x="5959271" y="3645684"/>
            <a:ext cx="772969" cy="338554"/>
          </a:xfrm>
          <a:prstGeom prst="rect">
            <a:avLst/>
          </a:prstGeom>
          <a:noFill/>
          <a:ln>
            <a:noFill/>
          </a:ln>
        </p:spPr>
        <p:txBody>
          <a:bodyPr wrap="none" rtlCol="0">
            <a:spAutoFit/>
          </a:bodyPr>
          <a:lstStyle/>
          <a:p>
            <a:r>
              <a:rPr lang="en-US" sz="1600" b="1" dirty="0" smtClean="0">
                <a:solidFill>
                  <a:schemeClr val="accent1"/>
                </a:solidFill>
              </a:rPr>
              <a:t>+4.5%</a:t>
            </a:r>
            <a:endParaRPr lang="en-US" sz="1600" b="1" dirty="0">
              <a:solidFill>
                <a:schemeClr val="accent1"/>
              </a:solidFill>
            </a:endParaRPr>
          </a:p>
        </p:txBody>
      </p:sp>
      <p:sp>
        <p:nvSpPr>
          <p:cNvPr id="8" name="Bogen 7"/>
          <p:cNvSpPr/>
          <p:nvPr/>
        </p:nvSpPr>
        <p:spPr>
          <a:xfrm rot="10800000">
            <a:off x="4499992" y="5157192"/>
            <a:ext cx="2843141" cy="576064"/>
          </a:xfrm>
          <a:prstGeom prst="arc">
            <a:avLst>
              <a:gd name="adj1" fmla="val 11160066"/>
              <a:gd name="adj2" fmla="val 21276259"/>
            </a:avLst>
          </a:prstGeom>
          <a:ln w="1905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feld 8"/>
          <p:cNvSpPr txBox="1"/>
          <p:nvPr/>
        </p:nvSpPr>
        <p:spPr>
          <a:xfrm>
            <a:off x="6607343" y="5610726"/>
            <a:ext cx="772969" cy="338554"/>
          </a:xfrm>
          <a:prstGeom prst="rect">
            <a:avLst/>
          </a:prstGeom>
          <a:noFill/>
        </p:spPr>
        <p:txBody>
          <a:bodyPr wrap="none" rtlCol="0">
            <a:spAutoFit/>
          </a:bodyPr>
          <a:lstStyle/>
          <a:p>
            <a:r>
              <a:rPr lang="en-US" sz="1600" b="1" dirty="0" smtClean="0">
                <a:solidFill>
                  <a:schemeClr val="accent1"/>
                </a:solidFill>
              </a:rPr>
              <a:t>+4.0%</a:t>
            </a:r>
            <a:endParaRPr lang="en-US" sz="1600" b="1" dirty="0">
              <a:solidFill>
                <a:schemeClr val="accent1"/>
              </a:solidFill>
            </a:endParaRPr>
          </a:p>
        </p:txBody>
      </p:sp>
    </p:spTree>
    <p:extLst>
      <p:ext uri="{BB962C8B-B14F-4D97-AF65-F5344CB8AC3E}">
        <p14:creationId xmlns:p14="http://schemas.microsoft.com/office/powerpoint/2010/main" val="24068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042988"/>
            <a:ext cx="7308552" cy="4772025"/>
          </a:xfrm>
        </p:spPr>
        <p:txBody>
          <a:bodyPr>
            <a:noAutofit/>
          </a:bodyPr>
          <a:lstStyle/>
          <a:p>
            <a:pPr marL="342900" indent="-342900">
              <a:buFont typeface="Wingdings" pitchFamily="2" charset="2"/>
              <a:buChar char="§"/>
            </a:pPr>
            <a:r>
              <a:rPr lang="en-US" sz="2000" dirty="0" smtClean="0"/>
              <a:t>offer high-performance</a:t>
            </a:r>
            <a:r>
              <a:rPr lang="en-US" sz="2000" dirty="0"/>
              <a:t>, scalability and flexibility</a:t>
            </a:r>
          </a:p>
          <a:p>
            <a:pPr marL="342900" indent="-342900">
              <a:buFont typeface="Wingdings" pitchFamily="2" charset="2"/>
              <a:buChar char="§"/>
            </a:pPr>
            <a:r>
              <a:rPr lang="en-US" sz="2000" dirty="0" smtClean="0"/>
              <a:t>transmissions </a:t>
            </a:r>
            <a:r>
              <a:rPr lang="en-US" sz="2000" dirty="0"/>
              <a:t>share </a:t>
            </a:r>
            <a:r>
              <a:rPr lang="en-US" sz="2000" dirty="0" smtClean="0"/>
              <a:t>NoC resources</a:t>
            </a:r>
          </a:p>
          <a:p>
            <a:pPr marL="533400" lvl="1" indent="-342900"/>
            <a:r>
              <a:rPr lang="en-US" dirty="0"/>
              <a:t>e</a:t>
            </a:r>
            <a:r>
              <a:rPr lang="en-US" dirty="0" smtClean="0"/>
              <a:t>.g. buffers, links</a:t>
            </a:r>
          </a:p>
          <a:p>
            <a:r>
              <a:rPr lang="en-US" b="1" dirty="0" smtClean="0">
                <a:solidFill>
                  <a:schemeClr val="accent1"/>
                </a:solidFill>
                <a:sym typeface="Wingdings" pitchFamily="2" charset="2"/>
              </a:rPr>
              <a:t>   </a:t>
            </a:r>
            <a:r>
              <a:rPr lang="en-US" dirty="0" smtClean="0">
                <a:sym typeface="Wingdings" pitchFamily="2" charset="2"/>
              </a:rPr>
              <a:t></a:t>
            </a:r>
            <a:r>
              <a:rPr lang="en-US" b="1" dirty="0" smtClean="0">
                <a:solidFill>
                  <a:schemeClr val="accent1"/>
                </a:solidFill>
                <a:sym typeface="Wingdings" pitchFamily="2" charset="2"/>
              </a:rPr>
              <a:t> </a:t>
            </a:r>
            <a:r>
              <a:rPr lang="en-US" dirty="0" smtClean="0"/>
              <a:t>provide</a:t>
            </a:r>
            <a:r>
              <a:rPr lang="en-US" b="1" dirty="0" smtClean="0">
                <a:solidFill>
                  <a:schemeClr val="accent1"/>
                </a:solidFill>
              </a:rPr>
              <a:t> isolation</a:t>
            </a:r>
          </a:p>
          <a:p>
            <a:endParaRPr lang="en-US" dirty="0"/>
          </a:p>
          <a:p>
            <a:pPr marL="342900" indent="-342900">
              <a:buFont typeface="Wingdings" pitchFamily="2" charset="2"/>
              <a:buChar char="§"/>
            </a:pPr>
            <a:r>
              <a:rPr lang="en-US" dirty="0"/>
              <a:t>consequences</a:t>
            </a:r>
          </a:p>
          <a:p>
            <a:pPr marL="533400" lvl="1" indent="-342900"/>
            <a:r>
              <a:rPr lang="en-US" dirty="0"/>
              <a:t>highest relevant safety level </a:t>
            </a:r>
            <a:r>
              <a:rPr lang="en-US" dirty="0" smtClean="0"/>
              <a:t>for</a:t>
            </a:r>
            <a:br>
              <a:rPr lang="en-US" dirty="0" smtClean="0"/>
            </a:br>
            <a:r>
              <a:rPr lang="en-US" dirty="0" smtClean="0"/>
              <a:t>shared </a:t>
            </a:r>
            <a:r>
              <a:rPr lang="en-US" dirty="0"/>
              <a:t>parts</a:t>
            </a:r>
          </a:p>
          <a:p>
            <a:pPr lvl="2" indent="0">
              <a:buNone/>
            </a:pPr>
            <a:r>
              <a:rPr lang="en-US" sz="2000" dirty="0">
                <a:sym typeface="Wingdings" panose="05000000000000000000" pitchFamily="2" charset="2"/>
              </a:rPr>
              <a:t> </a:t>
            </a:r>
            <a:r>
              <a:rPr lang="en-US" sz="2000" dirty="0" smtClean="0">
                <a:sym typeface="Wingdings" panose="05000000000000000000" pitchFamily="2" charset="2"/>
              </a:rPr>
              <a:t>   expensive</a:t>
            </a:r>
            <a:endParaRPr lang="en-US" sz="2000" dirty="0"/>
          </a:p>
          <a:p>
            <a:pPr marL="533400" lvl="1" indent="-342900"/>
            <a:r>
              <a:rPr lang="en-US" dirty="0"/>
              <a:t>or implement “</a:t>
            </a:r>
            <a:r>
              <a:rPr lang="en-US" b="1" dirty="0">
                <a:solidFill>
                  <a:schemeClr val="accent1"/>
                </a:solidFill>
              </a:rPr>
              <a:t>sufficient independence</a:t>
            </a:r>
            <a:r>
              <a:rPr lang="en-US" dirty="0"/>
              <a:t>”</a:t>
            </a:r>
          </a:p>
          <a:p>
            <a:pPr lvl="1" indent="0">
              <a:buNone/>
            </a:pPr>
            <a:r>
              <a:rPr lang="en-US" dirty="0">
                <a:sym typeface="Wingdings" panose="05000000000000000000" pitchFamily="2" charset="2"/>
              </a:rPr>
              <a:t> </a:t>
            </a:r>
            <a:r>
              <a:rPr lang="en-US" dirty="0" smtClean="0">
                <a:sym typeface="Wingdings" panose="05000000000000000000" pitchFamily="2" charset="2"/>
              </a:rPr>
              <a:t>    </a:t>
            </a:r>
            <a:r>
              <a:rPr lang="en-US" b="1" dirty="0" smtClean="0">
                <a:solidFill>
                  <a:schemeClr val="accent1"/>
                </a:solidFill>
                <a:sym typeface="Wingdings" panose="05000000000000000000" pitchFamily="2" charset="2"/>
              </a:rPr>
              <a:t> Quality </a:t>
            </a:r>
            <a:r>
              <a:rPr lang="en-US" b="1" dirty="0">
                <a:solidFill>
                  <a:schemeClr val="accent1"/>
                </a:solidFill>
                <a:sym typeface="Wingdings" panose="05000000000000000000" pitchFamily="2" charset="2"/>
              </a:rPr>
              <a:t>of Service mechanisms </a:t>
            </a:r>
            <a:r>
              <a:rPr lang="en-US" dirty="0">
                <a:sym typeface="Wingdings" panose="05000000000000000000" pitchFamily="2" charset="2"/>
              </a:rPr>
              <a:t>(</a:t>
            </a:r>
            <a:r>
              <a:rPr lang="en-US" dirty="0" err="1">
                <a:sym typeface="Wingdings" panose="05000000000000000000" pitchFamily="2" charset="2"/>
              </a:rPr>
              <a:t>QoS</a:t>
            </a:r>
            <a:r>
              <a:rPr lang="en-US" dirty="0" smtClean="0">
                <a:sym typeface="Wingdings" panose="05000000000000000000" pitchFamily="2" charset="2"/>
              </a:rPr>
              <a:t>)</a:t>
            </a:r>
          </a:p>
          <a:p>
            <a:pPr marL="533400" lvl="1" indent="-342900"/>
            <a:r>
              <a:rPr lang="en-US" dirty="0" smtClean="0"/>
              <a:t>main Challenge: </a:t>
            </a:r>
            <a:r>
              <a:rPr lang="de-DE" altLang="de-DE" dirty="0" err="1" smtClean="0"/>
              <a:t>QoS</a:t>
            </a:r>
            <a:r>
              <a:rPr lang="de-DE" altLang="de-DE" dirty="0" smtClean="0"/>
              <a:t> </a:t>
            </a:r>
            <a:r>
              <a:rPr lang="en-US" altLang="de-DE" dirty="0" smtClean="0"/>
              <a:t>guarantees</a:t>
            </a:r>
            <a:r>
              <a:rPr lang="de-DE" altLang="de-DE" dirty="0" smtClean="0"/>
              <a:t> </a:t>
            </a:r>
            <a:r>
              <a:rPr lang="de-DE" dirty="0"/>
              <a:t>+ high </a:t>
            </a:r>
            <a:r>
              <a:rPr lang="de-DE" dirty="0" err="1"/>
              <a:t>performance</a:t>
            </a:r>
            <a:r>
              <a:rPr lang="de-DE" dirty="0"/>
              <a:t> </a:t>
            </a:r>
            <a:endParaRPr lang="en-US" dirty="0"/>
          </a:p>
          <a:p>
            <a:pPr lvl="1" indent="0">
              <a:buNone/>
            </a:pPr>
            <a:endParaRPr lang="en-US" dirty="0">
              <a:sym typeface="Wingdings" panose="05000000000000000000" pitchFamily="2" charset="2"/>
            </a:endParaRPr>
          </a:p>
          <a:p>
            <a:pPr marL="342900" indent="-342900"/>
            <a:endParaRPr lang="en-US" dirty="0"/>
          </a:p>
          <a:p>
            <a:pPr marL="342900" indent="-342900">
              <a:buFont typeface="Wingdings" pitchFamily="2" charset="2"/>
              <a:buChar char="§"/>
            </a:pPr>
            <a:endParaRPr lang="en-US" sz="2000" dirty="0"/>
          </a:p>
        </p:txBody>
      </p:sp>
      <p:sp>
        <p:nvSpPr>
          <p:cNvPr id="3" name="Title 2"/>
          <p:cNvSpPr>
            <a:spLocks noGrp="1"/>
          </p:cNvSpPr>
          <p:nvPr>
            <p:ph type="title"/>
          </p:nvPr>
        </p:nvSpPr>
        <p:spPr/>
        <p:txBody>
          <a:bodyPr>
            <a:normAutofit/>
          </a:bodyPr>
          <a:lstStyle/>
          <a:p>
            <a:r>
              <a:rPr lang="en-US" dirty="0" smtClean="0"/>
              <a:t>Networks-on-Chip (NoC)</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978" y="1664384"/>
            <a:ext cx="3915836" cy="258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32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Outline</a:t>
            </a:r>
            <a:endParaRPr lang="en-US" dirty="0"/>
          </a:p>
        </p:txBody>
      </p:sp>
      <p:sp>
        <p:nvSpPr>
          <p:cNvPr id="5" name="Textplatzhalter 4"/>
          <p:cNvSpPr>
            <a:spLocks noGrp="1"/>
          </p:cNvSpPr>
          <p:nvPr>
            <p:ph type="body" idx="1"/>
          </p:nvPr>
        </p:nvSpPr>
        <p:spPr/>
        <p:txBody>
          <a:bodyPr/>
          <a:lstStyle/>
          <a:p>
            <a:pPr marL="342900" indent="-342900">
              <a:buFont typeface="Wingdings" pitchFamily="2" charset="2"/>
              <a:buChar char="§"/>
            </a:pPr>
            <a:r>
              <a:rPr lang="en-US" dirty="0" smtClean="0">
                <a:solidFill>
                  <a:schemeClr val="bg1">
                    <a:lumMod val="65000"/>
                  </a:schemeClr>
                </a:solidFill>
              </a:rPr>
              <a:t>Motivation</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solidFill>
                  <a:schemeClr val="bg1">
                    <a:lumMod val="65000"/>
                  </a:schemeClr>
                </a:solidFill>
              </a:rPr>
              <a:t>Providing Quality of Service</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solidFill>
                  <a:schemeClr val="bg1">
                    <a:lumMod val="65000"/>
                  </a:schemeClr>
                </a:solidFill>
              </a:rPr>
              <a:t>Latency Guarantees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solidFill>
                  <a:schemeClr val="bg1">
                    <a:lumMod val="65000"/>
                  </a:schemeClr>
                </a:solidFill>
              </a:rPr>
              <a:t>Experimental Results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Conclusion</a:t>
            </a:r>
            <a:endParaRPr lang="en-US" dirty="0"/>
          </a:p>
        </p:txBody>
      </p:sp>
    </p:spTree>
    <p:extLst>
      <p:ext uri="{BB962C8B-B14F-4D97-AF65-F5344CB8AC3E}">
        <p14:creationId xmlns:p14="http://schemas.microsoft.com/office/powerpoint/2010/main" val="2257146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342900" indent="-342900">
              <a:buFont typeface="Wingdings" pitchFamily="2" charset="2"/>
              <a:buChar char="§"/>
            </a:pPr>
            <a:r>
              <a:rPr lang="en-US" dirty="0" smtClean="0"/>
              <a:t>run-time </a:t>
            </a:r>
            <a:r>
              <a:rPr lang="en-US" b="1" dirty="0" smtClean="0">
                <a:solidFill>
                  <a:schemeClr val="accent1"/>
                </a:solidFill>
              </a:rPr>
              <a:t>configurable, dynamic prioritization of GL </a:t>
            </a:r>
            <a:r>
              <a:rPr lang="en-US" dirty="0" smtClean="0"/>
              <a:t>to exploit latency slack of safety-critical applications</a:t>
            </a:r>
          </a:p>
          <a:p>
            <a:pPr marL="533400" lvl="1" indent="-342900"/>
            <a:r>
              <a:rPr lang="en-US" dirty="0" smtClean="0"/>
              <a:t>based on actual blocking through BE</a:t>
            </a:r>
          </a:p>
          <a:p>
            <a:pPr marL="533400" lvl="1" indent="-342900"/>
            <a:r>
              <a:rPr lang="en-US" dirty="0" smtClean="0"/>
              <a:t>prioritize BE over GL when possible</a:t>
            </a:r>
          </a:p>
          <a:p>
            <a:pPr marL="342900" indent="-342900">
              <a:buFont typeface="Wingdings"/>
              <a:buChar char="à"/>
            </a:pPr>
            <a:r>
              <a:rPr lang="en-US" b="1" dirty="0" smtClean="0">
                <a:solidFill>
                  <a:schemeClr val="accent1"/>
                </a:solidFill>
                <a:sym typeface="Wingdings" pitchFamily="2" charset="2"/>
              </a:rPr>
              <a:t>increased performance</a:t>
            </a:r>
            <a:r>
              <a:rPr lang="en-US" dirty="0" smtClean="0">
                <a:solidFill>
                  <a:schemeClr val="accent1"/>
                </a:solidFill>
                <a:sym typeface="Wingdings" pitchFamily="2" charset="2"/>
              </a:rPr>
              <a:t> </a:t>
            </a:r>
            <a:r>
              <a:rPr lang="en-US" dirty="0" smtClean="0">
                <a:sym typeface="Wingdings" pitchFamily="2" charset="2"/>
              </a:rPr>
              <a:t>for BE</a:t>
            </a:r>
          </a:p>
          <a:p>
            <a:pPr marL="533400" lvl="1" indent="-342900"/>
            <a:r>
              <a:rPr lang="en-US" dirty="0" smtClean="0">
                <a:sym typeface="Wingdings" pitchFamily="2" charset="2"/>
              </a:rPr>
              <a:t>up to 45% lower average latency</a:t>
            </a:r>
          </a:p>
          <a:p>
            <a:pPr marL="342900" indent="-342900">
              <a:buFont typeface="Wingdings" pitchFamily="2" charset="2"/>
              <a:buChar char="§"/>
            </a:pPr>
            <a:r>
              <a:rPr lang="en-US" dirty="0" smtClean="0"/>
              <a:t>increased jitter </a:t>
            </a:r>
          </a:p>
          <a:p>
            <a:pPr marL="342900" indent="-342900">
              <a:buFont typeface="Wingdings" pitchFamily="2" charset="2"/>
              <a:buChar char="§"/>
            </a:pPr>
            <a:r>
              <a:rPr lang="en-US" dirty="0" smtClean="0"/>
              <a:t>less than 5% hardware overhead (for non optimized solution)</a:t>
            </a:r>
          </a:p>
          <a:p>
            <a:pPr marL="342900" indent="-342900">
              <a:buFont typeface="Wingdings" pitchFamily="2" charset="2"/>
              <a:buChar char="§"/>
            </a:pPr>
            <a:r>
              <a:rPr lang="en-US" dirty="0" smtClean="0"/>
              <a:t>future work:</a:t>
            </a:r>
          </a:p>
          <a:p>
            <a:pPr marL="533400" lvl="1" indent="-342900"/>
            <a:r>
              <a:rPr lang="en-US" dirty="0" smtClean="0"/>
              <a:t>evaluate different strategies for BC (e.g. limit end-to-end and per router)</a:t>
            </a:r>
          </a:p>
          <a:p>
            <a:pPr marL="533400" lvl="1" indent="-342900"/>
            <a:r>
              <a:rPr lang="en-US" dirty="0" smtClean="0"/>
              <a:t>account for backpressure</a:t>
            </a:r>
          </a:p>
          <a:p>
            <a:pPr marL="533400" lvl="1" indent="-342900">
              <a:buFont typeface="Arial" pitchFamily="34" charset="0"/>
              <a:buChar char="→"/>
            </a:pPr>
            <a:endParaRPr lang="en-US" sz="1200" dirty="0"/>
          </a:p>
        </p:txBody>
      </p:sp>
      <p:sp>
        <p:nvSpPr>
          <p:cNvPr id="4" name="Titel 3"/>
          <p:cNvSpPr>
            <a:spLocks noGrp="1"/>
          </p:cNvSpPr>
          <p:nvPr>
            <p:ph type="title"/>
          </p:nvPr>
        </p:nvSpPr>
        <p:spPr/>
        <p:txBody>
          <a:bodyPr/>
          <a:lstStyle/>
          <a:p>
            <a:r>
              <a:rPr lang="en-US" dirty="0" smtClean="0"/>
              <a:t>Conclusion</a:t>
            </a:r>
            <a:endParaRPr lang="en-US" dirty="0"/>
          </a:p>
        </p:txBody>
      </p:sp>
      <p:sp>
        <p:nvSpPr>
          <p:cNvPr id="6" name="Textfeld 5"/>
          <p:cNvSpPr txBox="1"/>
          <p:nvPr/>
        </p:nvSpPr>
        <p:spPr>
          <a:xfrm>
            <a:off x="4572000" y="4941168"/>
            <a:ext cx="3730509" cy="707886"/>
          </a:xfrm>
          <a:prstGeom prst="rect">
            <a:avLst/>
          </a:prstGeom>
          <a:noFill/>
        </p:spPr>
        <p:txBody>
          <a:bodyPr wrap="none" rtlCol="0">
            <a:spAutoFit/>
          </a:bodyPr>
          <a:lstStyle/>
          <a:p>
            <a:pPr algn="ctr"/>
            <a:r>
              <a:rPr lang="en-US" sz="2000" b="1" dirty="0" smtClean="0">
                <a:solidFill>
                  <a:schemeClr val="accent1"/>
                </a:solidFill>
              </a:rPr>
              <a:t>Thank you for your attention.</a:t>
            </a:r>
          </a:p>
          <a:p>
            <a:pPr algn="ctr"/>
            <a:r>
              <a:rPr lang="en-US" sz="2000" b="1" dirty="0" smtClean="0">
                <a:solidFill>
                  <a:schemeClr val="accent1"/>
                </a:solidFill>
              </a:rPr>
              <a:t>Questions?</a:t>
            </a:r>
            <a:endParaRPr lang="en-US" sz="2000" b="1" dirty="0">
              <a:solidFill>
                <a:schemeClr val="accent1"/>
              </a:solidFill>
            </a:endParaRPr>
          </a:p>
        </p:txBody>
      </p:sp>
    </p:spTree>
    <p:extLst>
      <p:ext uri="{BB962C8B-B14F-4D97-AF65-F5344CB8AC3E}">
        <p14:creationId xmlns:p14="http://schemas.microsoft.com/office/powerpoint/2010/main" val="2171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342900" indent="-342900">
              <a:buFont typeface="Wingdings" pitchFamily="2" charset="2"/>
              <a:buChar char="§"/>
            </a:pPr>
            <a:r>
              <a:rPr lang="en-US" sz="1100" dirty="0"/>
              <a:t>[</a:t>
            </a:r>
            <a:r>
              <a:rPr lang="en-US" sz="1100" b="1" dirty="0" smtClean="0"/>
              <a:t>Bjerregaard2005</a:t>
            </a:r>
            <a:r>
              <a:rPr lang="en-US" sz="1100" dirty="0" smtClean="0"/>
              <a:t>]T</a:t>
            </a:r>
            <a:r>
              <a:rPr lang="en-US" sz="1100" dirty="0"/>
              <a:t>. </a:t>
            </a:r>
            <a:r>
              <a:rPr lang="en-US" sz="1100" dirty="0" err="1"/>
              <a:t>Bjerregaard</a:t>
            </a:r>
            <a:r>
              <a:rPr lang="en-US" sz="1100" dirty="0"/>
              <a:t> and J. </a:t>
            </a:r>
            <a:r>
              <a:rPr lang="en-US" sz="1100" dirty="0" err="1"/>
              <a:t>Sparsoe</a:t>
            </a:r>
            <a:r>
              <a:rPr lang="en-US" sz="1100" dirty="0"/>
              <a:t>, “Scheduling discipline for latency and bandwidth guarantees in asynchronous network-on-chip,” in Asynchronous Circuits and Systems, 2005. ASYNC 2005. Proceedings. 11th IEEE International Symposium on, pp. 34–43, March 2005.</a:t>
            </a:r>
          </a:p>
          <a:p>
            <a:pPr marL="342900" indent="-342900">
              <a:buFont typeface="Wingdings" pitchFamily="2" charset="2"/>
              <a:buChar char="§"/>
            </a:pPr>
            <a:r>
              <a:rPr lang="en-US" sz="1100" dirty="0" smtClean="0"/>
              <a:t>[</a:t>
            </a:r>
            <a:r>
              <a:rPr lang="en-US" sz="1100" b="1" dirty="0"/>
              <a:t>Bolotin2004</a:t>
            </a:r>
            <a:r>
              <a:rPr lang="en-US" sz="1100" dirty="0"/>
              <a:t>] E. </a:t>
            </a:r>
            <a:r>
              <a:rPr lang="en-US" sz="1100" dirty="0" err="1"/>
              <a:t>Bolotin</a:t>
            </a:r>
            <a:r>
              <a:rPr lang="en-US" sz="1100" dirty="0"/>
              <a:t>, I. </a:t>
            </a:r>
            <a:r>
              <a:rPr lang="en-US" sz="1100" dirty="0" err="1"/>
              <a:t>Cidon</a:t>
            </a:r>
            <a:r>
              <a:rPr lang="en-US" sz="1100" dirty="0"/>
              <a:t>, R. </a:t>
            </a:r>
            <a:r>
              <a:rPr lang="en-US" sz="1100" dirty="0" err="1"/>
              <a:t>Ginosar</a:t>
            </a:r>
            <a:r>
              <a:rPr lang="en-US" sz="1100" dirty="0"/>
              <a:t>, and A. </a:t>
            </a:r>
            <a:r>
              <a:rPr lang="en-US" sz="1100" dirty="0" err="1"/>
              <a:t>Kolodny</a:t>
            </a:r>
            <a:r>
              <a:rPr lang="en-US" sz="1100" dirty="0"/>
              <a:t>, “</a:t>
            </a:r>
            <a:r>
              <a:rPr lang="en-US" sz="1100" dirty="0" err="1"/>
              <a:t>QNoC</a:t>
            </a:r>
            <a:r>
              <a:rPr lang="en-US" sz="1100" dirty="0"/>
              <a:t>: </a:t>
            </a:r>
            <a:r>
              <a:rPr lang="en-US" sz="1100" dirty="0" err="1"/>
              <a:t>QoS</a:t>
            </a:r>
            <a:r>
              <a:rPr lang="en-US" sz="1100" dirty="0"/>
              <a:t> architecture and design process for network on chip,” J. Syst. Archit., vol. 50, pp. 105–128, Feb. 2004.</a:t>
            </a:r>
          </a:p>
          <a:p>
            <a:pPr marL="342900" indent="-342900">
              <a:buFont typeface="Wingdings" pitchFamily="2" charset="2"/>
              <a:buChar char="§"/>
            </a:pPr>
            <a:r>
              <a:rPr lang="en-US" sz="1100" dirty="0" smtClean="0"/>
              <a:t>[</a:t>
            </a:r>
            <a:r>
              <a:rPr lang="en-US" sz="1100" b="1" dirty="0"/>
              <a:t>Burns2014</a:t>
            </a:r>
            <a:r>
              <a:rPr lang="en-US" sz="1100" dirty="0"/>
              <a:t>] A. Burns, J. Harbin, and L. </a:t>
            </a:r>
            <a:r>
              <a:rPr lang="en-US" sz="1100" dirty="0" err="1"/>
              <a:t>Indrusiak</a:t>
            </a:r>
            <a:r>
              <a:rPr lang="en-US" sz="1100" dirty="0"/>
              <a:t>, “A wormhole NoC protocol for mixed criticality systems,” in Real-Time Systems Symposium (RTSS), 2014 IEEE, pp. 184–195, Dec. 2014.</a:t>
            </a:r>
          </a:p>
          <a:p>
            <a:pPr marL="342900" indent="-342900">
              <a:buFont typeface="Wingdings" pitchFamily="2" charset="2"/>
              <a:buChar char="§"/>
            </a:pPr>
            <a:r>
              <a:rPr lang="en-US" sz="1100" dirty="0" smtClean="0"/>
              <a:t>[</a:t>
            </a:r>
            <a:r>
              <a:rPr lang="en-US" sz="1100" b="1" dirty="0"/>
              <a:t>Goossens2010</a:t>
            </a:r>
            <a:r>
              <a:rPr lang="en-US" sz="1100" dirty="0"/>
              <a:t>] K. </a:t>
            </a:r>
            <a:r>
              <a:rPr lang="en-US" sz="1100" dirty="0" err="1"/>
              <a:t>Goossens</a:t>
            </a:r>
            <a:r>
              <a:rPr lang="en-US" sz="1100" dirty="0"/>
              <a:t> and A. Hansson, “The </a:t>
            </a:r>
            <a:r>
              <a:rPr lang="en-US" sz="1100" dirty="0" err="1"/>
              <a:t>aethereal</a:t>
            </a:r>
            <a:r>
              <a:rPr lang="en-US" sz="1100" dirty="0"/>
              <a:t> network on chip after ten years: Goals, evolution, lessons, and future,” in Proceedings of the 47th Design Automation Conference, DAC ’10, (New York, NY, USA), pp. 306–311, ACM, 2010.</a:t>
            </a:r>
          </a:p>
          <a:p>
            <a:pPr marL="342900" indent="-342900">
              <a:buFont typeface="Wingdings" pitchFamily="2" charset="2"/>
              <a:buChar char="§"/>
            </a:pPr>
            <a:r>
              <a:rPr lang="en-US" sz="1100" dirty="0" smtClean="0"/>
              <a:t>[</a:t>
            </a:r>
            <a:r>
              <a:rPr lang="en-US" sz="1100" b="1" dirty="0"/>
              <a:t>Hansson2007</a:t>
            </a:r>
            <a:r>
              <a:rPr lang="en-US" sz="1100" dirty="0"/>
              <a:t>] A. Hansson, M. </a:t>
            </a:r>
            <a:r>
              <a:rPr lang="en-US" sz="1100" dirty="0" err="1"/>
              <a:t>Coenen</a:t>
            </a:r>
            <a:r>
              <a:rPr lang="en-US" sz="1100" dirty="0"/>
              <a:t>, and K. </a:t>
            </a:r>
            <a:r>
              <a:rPr lang="en-US" sz="1100" dirty="0" err="1"/>
              <a:t>Goossens</a:t>
            </a:r>
            <a:r>
              <a:rPr lang="en-US" sz="1100" dirty="0"/>
              <a:t>, “Channel trees: Reducing latency by sharing time slots in time-multiplexed networks on chip,” in CODES+ISSS, pp. 149–154, Sept 2007.</a:t>
            </a:r>
          </a:p>
          <a:p>
            <a:pPr marL="342900" indent="-342900">
              <a:buFont typeface="Wingdings" pitchFamily="2" charset="2"/>
              <a:buChar char="§"/>
            </a:pPr>
            <a:r>
              <a:rPr lang="en-US" sz="1100" dirty="0" smtClean="0"/>
              <a:t>[</a:t>
            </a:r>
            <a:r>
              <a:rPr lang="en-US" sz="1100" b="1" dirty="0"/>
              <a:t>Indrusiak2015</a:t>
            </a:r>
            <a:r>
              <a:rPr lang="en-US" sz="1100" dirty="0"/>
              <a:t>] L. </a:t>
            </a:r>
            <a:r>
              <a:rPr lang="en-US" sz="1100" dirty="0" err="1"/>
              <a:t>Indrusiak</a:t>
            </a:r>
            <a:r>
              <a:rPr lang="en-US" sz="1100" dirty="0"/>
              <a:t>, J. Harbin, and A. Burns, “Average and worst-case latency improvements in mixed-criticality wormhole networks-on-chip,” in Real-Time Systems (ECRTS), 2015 27th </a:t>
            </a:r>
            <a:r>
              <a:rPr lang="en-US" sz="1100" dirty="0" err="1"/>
              <a:t>Euromicro</a:t>
            </a:r>
            <a:r>
              <a:rPr lang="en-US" sz="1100" dirty="0"/>
              <a:t> Conference on, pp. 47–56, July 2015.</a:t>
            </a:r>
          </a:p>
          <a:p>
            <a:pPr marL="342900" indent="-342900">
              <a:buFont typeface="Wingdings" pitchFamily="2" charset="2"/>
              <a:buChar char="§"/>
            </a:pPr>
            <a:r>
              <a:rPr lang="en-US" sz="1100" dirty="0" smtClean="0"/>
              <a:t>[</a:t>
            </a:r>
            <a:r>
              <a:rPr lang="en-US" sz="1100" b="1" dirty="0"/>
              <a:t>Milberg2004</a:t>
            </a:r>
            <a:r>
              <a:rPr lang="en-US" sz="1100" dirty="0"/>
              <a:t>] M. </a:t>
            </a:r>
            <a:r>
              <a:rPr lang="en-US" sz="1100" dirty="0" err="1"/>
              <a:t>Millberg</a:t>
            </a:r>
            <a:r>
              <a:rPr lang="en-US" sz="1100" dirty="0"/>
              <a:t>, E. Nilsson, R. </a:t>
            </a:r>
            <a:r>
              <a:rPr lang="en-US" sz="1100" dirty="0" err="1"/>
              <a:t>Thid</a:t>
            </a:r>
            <a:r>
              <a:rPr lang="en-US" sz="1100" dirty="0"/>
              <a:t>, and A. </a:t>
            </a:r>
            <a:r>
              <a:rPr lang="en-US" sz="1100" dirty="0" err="1"/>
              <a:t>Jantsch</a:t>
            </a:r>
            <a:r>
              <a:rPr lang="en-US" sz="1100" dirty="0"/>
              <a:t>, “Guaranteed bandwidth using looped containers in temporally disjoint networks within the nostrum network on chip,” in Design, Automation and Test in Europe Conference and Exhibition, 2004. Proceedings, vol. 2, pp. 890–895 Vol.2, Feb 2004.</a:t>
            </a:r>
          </a:p>
          <a:p>
            <a:pPr marL="342900" indent="-342900">
              <a:buFont typeface="Wingdings" pitchFamily="2" charset="2"/>
              <a:buChar char="§"/>
            </a:pPr>
            <a:r>
              <a:rPr lang="en-US" sz="1100" dirty="0" smtClean="0"/>
              <a:t>[</a:t>
            </a:r>
            <a:r>
              <a:rPr lang="en-US" sz="1100" b="1" dirty="0"/>
              <a:t>Panades2006</a:t>
            </a:r>
            <a:r>
              <a:rPr lang="en-US" sz="1100" dirty="0"/>
              <a:t>] I. </a:t>
            </a:r>
            <a:r>
              <a:rPr lang="en-US" sz="1100" dirty="0" err="1"/>
              <a:t>Miro</a:t>
            </a:r>
            <a:r>
              <a:rPr lang="en-US" sz="1100" dirty="0"/>
              <a:t> </a:t>
            </a:r>
            <a:r>
              <a:rPr lang="en-US" sz="1100" dirty="0" err="1"/>
              <a:t>Panades</a:t>
            </a:r>
            <a:r>
              <a:rPr lang="en-US" sz="1100" dirty="0"/>
              <a:t>, A. Greiner, and A. </a:t>
            </a:r>
            <a:r>
              <a:rPr lang="en-US" sz="1100" dirty="0" err="1"/>
              <a:t>Sheibanyrad</a:t>
            </a:r>
            <a:r>
              <a:rPr lang="en-US" sz="1100" dirty="0"/>
              <a:t>, “A low cost network-on-chip with guaranteed service well suited to the gals approach,” in Nano-Networks and Workshops, 2006. </a:t>
            </a:r>
            <a:r>
              <a:rPr lang="en-US" sz="1100" dirty="0" err="1"/>
              <a:t>NanoNet</a:t>
            </a:r>
            <a:r>
              <a:rPr lang="en-US" sz="1100" dirty="0"/>
              <a:t> ’06. 1st International Conference on, pp. 1–5, Sept 2006.</a:t>
            </a:r>
          </a:p>
          <a:p>
            <a:pPr marL="342900" indent="-342900">
              <a:buFont typeface="Wingdings" pitchFamily="2" charset="2"/>
              <a:buChar char="§"/>
            </a:pPr>
            <a:r>
              <a:rPr lang="en-US" sz="1100" dirty="0" smtClean="0"/>
              <a:t>[</a:t>
            </a:r>
            <a:r>
              <a:rPr lang="en-US" sz="1100" b="1" dirty="0"/>
              <a:t>Psarras2015</a:t>
            </a:r>
            <a:r>
              <a:rPr lang="en-US" sz="1100" dirty="0"/>
              <a:t>] A. </a:t>
            </a:r>
            <a:r>
              <a:rPr lang="en-US" sz="1100" dirty="0" err="1"/>
              <a:t>Psarras</a:t>
            </a:r>
            <a:r>
              <a:rPr lang="en-US" sz="1100" dirty="0"/>
              <a:t>, I. </a:t>
            </a:r>
            <a:r>
              <a:rPr lang="en-US" sz="1100" dirty="0" err="1"/>
              <a:t>Seitanidis</a:t>
            </a:r>
            <a:r>
              <a:rPr lang="en-US" sz="1100" dirty="0"/>
              <a:t>, C. </a:t>
            </a:r>
            <a:r>
              <a:rPr lang="en-US" sz="1100" dirty="0" err="1"/>
              <a:t>Nicopoulos</a:t>
            </a:r>
            <a:r>
              <a:rPr lang="en-US" sz="1100" dirty="0"/>
              <a:t>, and G. </a:t>
            </a:r>
            <a:r>
              <a:rPr lang="en-US" sz="1100" dirty="0" err="1"/>
              <a:t>Dimitrakopoulos</a:t>
            </a:r>
            <a:r>
              <a:rPr lang="en-US" sz="1100" dirty="0"/>
              <a:t>, “</a:t>
            </a:r>
            <a:r>
              <a:rPr lang="en-US" sz="1100" dirty="0" err="1"/>
              <a:t>Phasenoc</a:t>
            </a:r>
            <a:r>
              <a:rPr lang="en-US" sz="1100" dirty="0"/>
              <a:t>: </a:t>
            </a:r>
            <a:r>
              <a:rPr lang="en-US" sz="1100" dirty="0" err="1"/>
              <a:t>Tdm</a:t>
            </a:r>
            <a:r>
              <a:rPr lang="en-US" sz="1100" dirty="0"/>
              <a:t> scheduling at the virtual-channel level for efficient network traffic isolation,” in Proceedings of the 2015 Design, Automation &amp; Test in Europe Conference &amp; Exhibition, DATE ’15, (San Jose, CA, USA), pp. 1090–1095, EDA Consortium, 2015.</a:t>
            </a:r>
          </a:p>
          <a:p>
            <a:pPr marL="342900" indent="-342900">
              <a:buFont typeface="Wingdings" pitchFamily="2" charset="2"/>
              <a:buChar char="§"/>
            </a:pPr>
            <a:r>
              <a:rPr lang="en-US" sz="1100" dirty="0" smtClean="0"/>
              <a:t>[</a:t>
            </a:r>
            <a:r>
              <a:rPr lang="en-US" sz="1100" b="1" dirty="0"/>
              <a:t>Rambo2015</a:t>
            </a:r>
            <a:r>
              <a:rPr lang="en-US" sz="1100" dirty="0"/>
              <a:t>] E. A. Rambo and R. Ernst, “Worst-case communication time analysis of networks-on-chip with shared virtual channels,” in Proceedings of the 2015 Design, Automation &amp; Test in Europe Conference &amp; Exhibition, DATE ’15, (San Jose, CA, USA), pp. 537–542, EDA Consortium, 2015.</a:t>
            </a:r>
          </a:p>
        </p:txBody>
      </p:sp>
      <p:sp>
        <p:nvSpPr>
          <p:cNvPr id="3" name="Titel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107183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lstStyle/>
          <a:p>
            <a:endParaRPr lang="en-US"/>
          </a:p>
        </p:txBody>
      </p:sp>
      <p:sp>
        <p:nvSpPr>
          <p:cNvPr id="3" name="Titel 2"/>
          <p:cNvSpPr>
            <a:spLocks noGrp="1"/>
          </p:cNvSpPr>
          <p:nvPr>
            <p:ph type="title"/>
          </p:nvPr>
        </p:nvSpPr>
        <p:spPr/>
        <p:txBody>
          <a:bodyPr/>
          <a:lstStyle/>
          <a:p>
            <a:r>
              <a:rPr lang="en-US" dirty="0" smtClean="0"/>
              <a:t>Back Up</a:t>
            </a:r>
            <a:endParaRPr lang="en-US" dirty="0"/>
          </a:p>
        </p:txBody>
      </p:sp>
      <p:sp>
        <p:nvSpPr>
          <p:cNvPr id="2" name="Textfeld 1"/>
          <p:cNvSpPr txBox="1"/>
          <p:nvPr/>
        </p:nvSpPr>
        <p:spPr>
          <a:xfrm>
            <a:off x="3748698" y="3244334"/>
            <a:ext cx="1646605" cy="369332"/>
          </a:xfrm>
          <a:prstGeom prst="rect">
            <a:avLst/>
          </a:prstGeom>
          <a:noFill/>
        </p:spPr>
        <p:txBody>
          <a:bodyPr wrap="none" rtlCol="0">
            <a:spAutoFit/>
          </a:bodyPr>
          <a:lstStyle/>
          <a:p>
            <a:r>
              <a:rPr lang="en-US" dirty="0" smtClean="0"/>
              <a:t>Backup Slides</a:t>
            </a:r>
            <a:endParaRPr lang="en-US" dirty="0"/>
          </a:p>
        </p:txBody>
      </p:sp>
    </p:spTree>
    <p:extLst>
      <p:ext uri="{BB962C8B-B14F-4D97-AF65-F5344CB8AC3E}">
        <p14:creationId xmlns:p14="http://schemas.microsoft.com/office/powerpoint/2010/main" val="1941570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4260" y="2204864"/>
            <a:ext cx="7544164" cy="2980256"/>
          </a:xfrm>
        </p:spPr>
      </p:pic>
      <p:sp>
        <p:nvSpPr>
          <p:cNvPr id="2" name="Titel 1"/>
          <p:cNvSpPr>
            <a:spLocks noGrp="1"/>
          </p:cNvSpPr>
          <p:nvPr>
            <p:ph type="title"/>
          </p:nvPr>
        </p:nvSpPr>
        <p:spPr/>
        <p:txBody>
          <a:bodyPr/>
          <a:lstStyle/>
          <a:p>
            <a:r>
              <a:rPr lang="en-US" dirty="0" smtClean="0"/>
              <a:t>Experiment 2 – Hot Module - BE Latency</a:t>
            </a:r>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901913"/>
            <a:ext cx="1722634" cy="137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nhaltsplatzhalter 4"/>
          <p:cNvSpPr txBox="1">
            <a:spLocks/>
          </p:cNvSpPr>
          <p:nvPr/>
        </p:nvSpPr>
        <p:spPr bwMode="auto">
          <a:xfrm>
            <a:off x="431800" y="1042989"/>
            <a:ext cx="8375650" cy="51380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sz="2000">
                <a:solidFill>
                  <a:schemeClr val="tx1"/>
                </a:solidFill>
                <a:latin typeface="+mn-lt"/>
                <a:ea typeface="+mn-ea"/>
                <a:cs typeface="+mn-cs"/>
              </a:defRPr>
            </a:lvl1pPr>
            <a:lvl2pPr marL="190500" indent="-188913"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2pPr>
            <a:lvl3pPr marL="361950" indent="-169863"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3pPr>
            <a:lvl4pPr marL="542925" indent="-17938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4pPr>
            <a:lvl5pPr marL="742950" indent="-198438" algn="l" rtl="0" eaLnBrk="1" fontAlgn="base" hangingPunct="1">
              <a:spcBef>
                <a:spcPct val="20000"/>
              </a:spcBef>
              <a:spcAft>
                <a:spcPct val="0"/>
              </a:spcAft>
              <a:buClr>
                <a:schemeClr val="tx1"/>
              </a:buClr>
              <a:buFont typeface="Wingdings" pitchFamily="2" charset="2"/>
              <a:buChar char="§"/>
              <a:defRPr sz="1800">
                <a:solidFill>
                  <a:schemeClr val="tx1"/>
                </a:solidFill>
                <a:latin typeface="+mn-lt"/>
              </a:defRPr>
            </a:lvl5pPr>
            <a:lvl6pPr marL="1200150" indent="-198438" algn="l" rtl="0" eaLnBrk="1" fontAlgn="base" hangingPunct="1">
              <a:spcBef>
                <a:spcPct val="20000"/>
              </a:spcBef>
              <a:spcAft>
                <a:spcPct val="0"/>
              </a:spcAft>
              <a:buFont typeface="Wingdings" pitchFamily="2" charset="2"/>
              <a:buChar char="§"/>
              <a:defRPr sz="1600">
                <a:solidFill>
                  <a:schemeClr val="tx1"/>
                </a:solidFill>
                <a:latin typeface="+mn-lt"/>
              </a:defRPr>
            </a:lvl6pPr>
            <a:lvl7pPr marL="1657350" indent="-198438" algn="l" rtl="0" eaLnBrk="1" fontAlgn="base" hangingPunct="1">
              <a:spcBef>
                <a:spcPct val="20000"/>
              </a:spcBef>
              <a:spcAft>
                <a:spcPct val="0"/>
              </a:spcAft>
              <a:buFont typeface="Wingdings" pitchFamily="2" charset="2"/>
              <a:buChar char="§"/>
              <a:defRPr sz="1600">
                <a:solidFill>
                  <a:schemeClr val="tx1"/>
                </a:solidFill>
                <a:latin typeface="+mn-lt"/>
              </a:defRPr>
            </a:lvl7pPr>
            <a:lvl8pPr marL="2114550" indent="-198438" algn="l" rtl="0" eaLnBrk="1" fontAlgn="base" hangingPunct="1">
              <a:spcBef>
                <a:spcPct val="20000"/>
              </a:spcBef>
              <a:spcAft>
                <a:spcPct val="0"/>
              </a:spcAft>
              <a:buFont typeface="Wingdings" pitchFamily="2" charset="2"/>
              <a:buChar char="§"/>
              <a:defRPr sz="1600">
                <a:solidFill>
                  <a:schemeClr val="tx1"/>
                </a:solidFill>
                <a:latin typeface="+mn-lt"/>
              </a:defRPr>
            </a:lvl8pPr>
            <a:lvl9pPr marL="2571750" indent="-198438"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342900" indent="-342900">
              <a:buFont typeface="Wingdings" pitchFamily="2" charset="2"/>
              <a:buChar char="§"/>
            </a:pPr>
            <a:r>
              <a:rPr lang="en-US" dirty="0" smtClean="0"/>
              <a:t>all nodes sending to memory</a:t>
            </a:r>
            <a:endParaRPr lang="en-US" dirty="0" smtClean="0"/>
          </a:p>
          <a:p>
            <a:pPr marL="342900" indent="-342900">
              <a:buFont typeface="Wingdings" pitchFamily="2" charset="2"/>
              <a:buChar char="§"/>
            </a:pPr>
            <a:r>
              <a:rPr lang="en-US" dirty="0" smtClean="0"/>
              <a:t>distribution over all mappings</a:t>
            </a:r>
          </a:p>
        </p:txBody>
      </p:sp>
    </p:spTree>
    <p:extLst>
      <p:ext uri="{BB962C8B-B14F-4D97-AF65-F5344CB8AC3E}">
        <p14:creationId xmlns:p14="http://schemas.microsoft.com/office/powerpoint/2010/main" val="52621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9" name="Gruppieren 518"/>
          <p:cNvGrpSpPr/>
          <p:nvPr/>
        </p:nvGrpSpPr>
        <p:grpSpPr>
          <a:xfrm>
            <a:off x="2639102" y="2588300"/>
            <a:ext cx="3865796" cy="1681401"/>
            <a:chOff x="639252" y="-1971600"/>
            <a:chExt cx="3865796" cy="1681401"/>
          </a:xfrm>
        </p:grpSpPr>
        <p:sp>
          <p:nvSpPr>
            <p:cNvPr id="431" name="Rechteck 430"/>
            <p:cNvSpPr/>
            <p:nvPr/>
          </p:nvSpPr>
          <p:spPr>
            <a:xfrm>
              <a:off x="755577" y="-1937092"/>
              <a:ext cx="3600400" cy="164689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2" name="Rechteck 431"/>
            <p:cNvSpPr/>
            <p:nvPr/>
          </p:nvSpPr>
          <p:spPr>
            <a:xfrm>
              <a:off x="2583468" y="-1806590"/>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433" name="Rechteck 432"/>
            <p:cNvSpPr/>
            <p:nvPr/>
          </p:nvSpPr>
          <p:spPr>
            <a:xfrm>
              <a:off x="839067" y="-1395866"/>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a:solidFill>
                    <a:srgbClr val="000000"/>
                  </a:solidFill>
                </a:rPr>
                <a:t>Input</a:t>
              </a:r>
            </a:p>
          </p:txBody>
        </p:sp>
        <p:sp>
          <p:nvSpPr>
            <p:cNvPr id="434" name="Trapezoid 433"/>
            <p:cNvSpPr/>
            <p:nvPr/>
          </p:nvSpPr>
          <p:spPr>
            <a:xfrm rot="16200000">
              <a:off x="775246" y="-1069248"/>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5" name="Rechteck 434"/>
            <p:cNvSpPr/>
            <p:nvPr/>
          </p:nvSpPr>
          <p:spPr>
            <a:xfrm>
              <a:off x="1431338"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6" name="Rechteck 435"/>
            <p:cNvSpPr/>
            <p:nvPr/>
          </p:nvSpPr>
          <p:spPr>
            <a:xfrm>
              <a:off x="1547450"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7" name="Rechteck 436"/>
            <p:cNvSpPr/>
            <p:nvPr/>
          </p:nvSpPr>
          <p:spPr>
            <a:xfrm>
              <a:off x="1663562"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8" name="Rechteck 437"/>
            <p:cNvSpPr/>
            <p:nvPr/>
          </p:nvSpPr>
          <p:spPr>
            <a:xfrm>
              <a:off x="1777883"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39" name="Rechteck 438"/>
            <p:cNvSpPr/>
            <p:nvPr/>
          </p:nvSpPr>
          <p:spPr>
            <a:xfrm>
              <a:off x="1893995"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0" name="Rechteck 439"/>
            <p:cNvSpPr/>
            <p:nvPr/>
          </p:nvSpPr>
          <p:spPr>
            <a:xfrm>
              <a:off x="2010107"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1" name="Rechteck 440"/>
            <p:cNvSpPr/>
            <p:nvPr/>
          </p:nvSpPr>
          <p:spPr>
            <a:xfrm>
              <a:off x="1431338"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2" name="Rechteck 441"/>
            <p:cNvSpPr/>
            <p:nvPr/>
          </p:nvSpPr>
          <p:spPr>
            <a:xfrm>
              <a:off x="1547450"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3" name="Rechteck 442"/>
            <p:cNvSpPr/>
            <p:nvPr/>
          </p:nvSpPr>
          <p:spPr>
            <a:xfrm>
              <a:off x="1663562"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4" name="Rechteck 443"/>
            <p:cNvSpPr/>
            <p:nvPr/>
          </p:nvSpPr>
          <p:spPr>
            <a:xfrm>
              <a:off x="1777883"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445" name="Rechteck 444"/>
            <p:cNvSpPr/>
            <p:nvPr/>
          </p:nvSpPr>
          <p:spPr>
            <a:xfrm>
              <a:off x="1893995" y="-79425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rgbClr val="FFFFFF"/>
                  </a:solidFill>
                </a:rPr>
                <a:t>1</a:t>
              </a:r>
              <a:endParaRPr lang="de-DE" sz="1050" dirty="0">
                <a:solidFill>
                  <a:srgbClr val="FFFFFF"/>
                </a:solidFill>
              </a:endParaRPr>
            </a:p>
          </p:txBody>
        </p:sp>
        <p:sp>
          <p:nvSpPr>
            <p:cNvPr id="446" name="Rechteck 445"/>
            <p:cNvSpPr/>
            <p:nvPr/>
          </p:nvSpPr>
          <p:spPr>
            <a:xfrm>
              <a:off x="2010107" y="-79425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rgbClr val="FFFFFF"/>
                  </a:solidFill>
                </a:rPr>
                <a:t>1</a:t>
              </a:r>
              <a:endParaRPr lang="de-DE" sz="1050" dirty="0">
                <a:solidFill>
                  <a:srgbClr val="FFFFFF"/>
                </a:solidFill>
              </a:endParaRPr>
            </a:p>
          </p:txBody>
        </p:sp>
        <p:sp>
          <p:nvSpPr>
            <p:cNvPr id="447" name="Textfeld 446"/>
            <p:cNvSpPr txBox="1"/>
            <p:nvPr/>
          </p:nvSpPr>
          <p:spPr>
            <a:xfrm>
              <a:off x="1870084" y="-1035826"/>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448" name="Textfeld 447"/>
            <p:cNvSpPr txBox="1"/>
            <p:nvPr/>
          </p:nvSpPr>
          <p:spPr>
            <a:xfrm>
              <a:off x="1871552" y="-578231"/>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449" name="Gerade Verbindung 448"/>
            <p:cNvCxnSpPr>
              <a:stCxn id="434" idx="0"/>
            </p:cNvCxnSpPr>
            <p:nvPr/>
          </p:nvCxnSpPr>
          <p:spPr>
            <a:xfrm flipH="1">
              <a:off x="639252" y="-940514"/>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Gerade Verbindung 449"/>
            <p:cNvCxnSpPr>
              <a:stCxn id="435" idx="1"/>
            </p:cNvCxnSpPr>
            <p:nvPr/>
          </p:nvCxnSpPr>
          <p:spPr>
            <a:xfrm flipH="1">
              <a:off x="1298226" y="-1155414"/>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Gerade Verbindung 450"/>
            <p:cNvCxnSpPr>
              <a:stCxn id="441" idx="1"/>
            </p:cNvCxnSpPr>
            <p:nvPr/>
          </p:nvCxnSpPr>
          <p:spPr>
            <a:xfrm flipH="1">
              <a:off x="1298226" y="-67814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2" name="Rechteck 451"/>
            <p:cNvSpPr/>
            <p:nvPr/>
          </p:nvSpPr>
          <p:spPr>
            <a:xfrm>
              <a:off x="3560645" y="-1082287"/>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453" name="Gerade Verbindung 452"/>
            <p:cNvCxnSpPr>
              <a:stCxn id="452" idx="1"/>
            </p:cNvCxnSpPr>
            <p:nvPr/>
          </p:nvCxnSpPr>
          <p:spPr>
            <a:xfrm flipH="1">
              <a:off x="3347864" y="-866263"/>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Gerade Verbindung mit Pfeil 453"/>
            <p:cNvCxnSpPr>
              <a:stCxn id="452" idx="3"/>
            </p:cNvCxnSpPr>
            <p:nvPr/>
          </p:nvCxnSpPr>
          <p:spPr>
            <a:xfrm>
              <a:off x="4291691" y="-866263"/>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5" name="Gerade Verbindung mit Pfeil 454"/>
            <p:cNvCxnSpPr>
              <a:stCxn id="432" idx="2"/>
              <a:endCxn id="457" idx="0"/>
            </p:cNvCxnSpPr>
            <p:nvPr/>
          </p:nvCxnSpPr>
          <p:spPr>
            <a:xfrm>
              <a:off x="2983310" y="-1590566"/>
              <a:ext cx="5054" cy="194701"/>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6" name="Gerade Verbindung mit Pfeil 455"/>
            <p:cNvCxnSpPr>
              <a:stCxn id="433" idx="3"/>
              <a:endCxn id="457" idx="1"/>
            </p:cNvCxnSpPr>
            <p:nvPr/>
          </p:nvCxnSpPr>
          <p:spPr>
            <a:xfrm>
              <a:off x="2367444" y="-863938"/>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8" name="Gruppieren 517"/>
            <p:cNvGrpSpPr/>
            <p:nvPr/>
          </p:nvGrpSpPr>
          <p:grpSpPr>
            <a:xfrm>
              <a:off x="2593576" y="-1395865"/>
              <a:ext cx="789575" cy="1063856"/>
              <a:chOff x="2593576" y="-1395865"/>
              <a:chExt cx="916465" cy="1063856"/>
            </a:xfrm>
          </p:grpSpPr>
          <p:sp>
            <p:nvSpPr>
              <p:cNvPr id="457" name="Rechteck 456"/>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458" name="Gruppieren 457"/>
              <p:cNvGrpSpPr/>
              <p:nvPr/>
            </p:nvGrpSpPr>
            <p:grpSpPr>
              <a:xfrm>
                <a:off x="2720467" y="-1274698"/>
                <a:ext cx="662684" cy="821522"/>
                <a:chOff x="2798911" y="2600908"/>
                <a:chExt cx="728953" cy="2200450"/>
              </a:xfrm>
            </p:grpSpPr>
            <p:cxnSp>
              <p:nvCxnSpPr>
                <p:cNvPr id="459" name="Gerade Verbindung 458"/>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0" name="Gerade Verbindung 459"/>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1" name="Gerade Verbindung 460"/>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62" name="Gruppieren 461"/>
              <p:cNvGrpSpPr/>
              <p:nvPr/>
            </p:nvGrpSpPr>
            <p:grpSpPr>
              <a:xfrm flipH="1">
                <a:off x="2720467" y="-1274698"/>
                <a:ext cx="662684" cy="821522"/>
                <a:chOff x="2798911" y="2600908"/>
                <a:chExt cx="728953" cy="2200450"/>
              </a:xfrm>
            </p:grpSpPr>
            <p:cxnSp>
              <p:nvCxnSpPr>
                <p:cNvPr id="463" name="Gerade Verbindung 462"/>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4" name="Gerade Verbindung 463"/>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5" name="Gerade Verbindung 464"/>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466" name="Rechteck 465"/>
            <p:cNvSpPr/>
            <p:nvPr/>
          </p:nvSpPr>
          <p:spPr>
            <a:xfrm>
              <a:off x="1287324" y="-187012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a:solidFill>
                    <a:srgbClr val="000000"/>
                  </a:solidFill>
                </a:rPr>
                <a:t>norm</a:t>
              </a:r>
            </a:p>
          </p:txBody>
        </p:sp>
        <p:sp>
          <p:nvSpPr>
            <p:cNvPr id="467" name="Textfeld 466"/>
            <p:cNvSpPr txBox="1"/>
            <p:nvPr/>
          </p:nvSpPr>
          <p:spPr>
            <a:xfrm>
              <a:off x="4025310" y="-1971600"/>
              <a:ext cx="402674" cy="276999"/>
            </a:xfrm>
            <a:prstGeom prst="rect">
              <a:avLst/>
            </a:prstGeom>
            <a:noFill/>
          </p:spPr>
          <p:txBody>
            <a:bodyPr wrap="none" rtlCol="0">
              <a:spAutoFit/>
            </a:bodyPr>
            <a:lstStyle/>
            <a:p>
              <a:r>
                <a:rPr lang="en-US" sz="1200" dirty="0">
                  <a:solidFill>
                    <a:srgbClr val="000000"/>
                  </a:solidFill>
                </a:rPr>
                <a:t>t=0</a:t>
              </a:r>
            </a:p>
          </p:txBody>
        </p:sp>
        <p:cxnSp>
          <p:nvCxnSpPr>
            <p:cNvPr id="468" name="Gerade Verbindung mit Pfeil 467"/>
            <p:cNvCxnSpPr>
              <a:stCxn id="466" idx="3"/>
              <a:endCxn id="432" idx="1"/>
            </p:cNvCxnSpPr>
            <p:nvPr/>
          </p:nvCxnSpPr>
          <p:spPr>
            <a:xfrm>
              <a:off x="1925865" y="-1698578"/>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9" name="Gerade Verbindung mit Pfeil 468"/>
            <p:cNvCxnSpPr>
              <a:stCxn id="433" idx="0"/>
              <a:endCxn id="466" idx="2"/>
            </p:cNvCxnSpPr>
            <p:nvPr/>
          </p:nvCxnSpPr>
          <p:spPr>
            <a:xfrm flipV="1">
              <a:off x="1603256" y="-1527035"/>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Inhaltsplatzhalter 2"/>
          <p:cNvSpPr>
            <a:spLocks noGrp="1"/>
          </p:cNvSpPr>
          <p:nvPr>
            <p:ph idx="1"/>
          </p:nvPr>
        </p:nvSpPr>
        <p:spPr/>
        <p:txBody>
          <a:bodyPr/>
          <a:lstStyle/>
          <a:p>
            <a:pPr marL="342900" indent="-342900">
              <a:buFont typeface="Wingdings" pitchFamily="2" charset="2"/>
              <a:buChar char="§"/>
            </a:pPr>
            <a:r>
              <a:rPr lang="en-US" dirty="0" smtClean="0"/>
              <a:t>Router in normal state (i.e. BE has high priority)</a:t>
            </a:r>
          </a:p>
          <a:p>
            <a:pPr marL="342900" indent="-342900">
              <a:buFont typeface="Wingdings" pitchFamily="2" charset="2"/>
              <a:buChar char="§"/>
            </a:pPr>
            <a:r>
              <a:rPr lang="en-US" dirty="0" smtClean="0"/>
              <a:t>Two GL packets (with BC=1) waiting</a:t>
            </a:r>
            <a:endParaRPr lang="en-US" dirty="0"/>
          </a:p>
        </p:txBody>
      </p:sp>
      <p:sp>
        <p:nvSpPr>
          <p:cNvPr id="2" name="Titel 1"/>
          <p:cNvSpPr>
            <a:spLocks noGrp="1"/>
          </p:cNvSpPr>
          <p:nvPr>
            <p:ph type="title"/>
          </p:nvPr>
        </p:nvSpPr>
        <p:spPr/>
        <p:txBody>
          <a:bodyPr/>
          <a:lstStyle/>
          <a:p>
            <a:r>
              <a:rPr lang="en-US" dirty="0" smtClean="0"/>
              <a:t>Operational Example (step 0)</a:t>
            </a:r>
            <a:endParaRPr lang="en-US" dirty="0"/>
          </a:p>
        </p:txBody>
      </p:sp>
    </p:spTree>
    <p:extLst>
      <p:ext uri="{BB962C8B-B14F-4D97-AF65-F5344CB8AC3E}">
        <p14:creationId xmlns:p14="http://schemas.microsoft.com/office/powerpoint/2010/main" val="3586216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6" name="Gruppieren 565"/>
          <p:cNvGrpSpPr/>
          <p:nvPr/>
        </p:nvGrpSpPr>
        <p:grpSpPr>
          <a:xfrm>
            <a:off x="2639102" y="2588300"/>
            <a:ext cx="3865796" cy="1681401"/>
            <a:chOff x="639252" y="-276243"/>
            <a:chExt cx="3865796" cy="1681401"/>
          </a:xfrm>
        </p:grpSpPr>
        <p:grpSp>
          <p:nvGrpSpPr>
            <p:cNvPr id="520" name="Gruppieren 519"/>
            <p:cNvGrpSpPr/>
            <p:nvPr/>
          </p:nvGrpSpPr>
          <p:grpSpPr>
            <a:xfrm>
              <a:off x="639252" y="-276243"/>
              <a:ext cx="3865796" cy="1681401"/>
              <a:chOff x="639252" y="-1971600"/>
              <a:chExt cx="3865796" cy="1681401"/>
            </a:xfrm>
          </p:grpSpPr>
          <p:sp>
            <p:nvSpPr>
              <p:cNvPr id="521" name="Rechteck 520"/>
              <p:cNvSpPr/>
              <p:nvPr/>
            </p:nvSpPr>
            <p:spPr>
              <a:xfrm>
                <a:off x="755577" y="-1937092"/>
                <a:ext cx="3600400" cy="164689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2" name="Rechteck 521"/>
              <p:cNvSpPr/>
              <p:nvPr/>
            </p:nvSpPr>
            <p:spPr>
              <a:xfrm>
                <a:off x="2583468" y="-1806590"/>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523" name="Rechteck 522"/>
              <p:cNvSpPr/>
              <p:nvPr/>
            </p:nvSpPr>
            <p:spPr>
              <a:xfrm>
                <a:off x="839067" y="-1395866"/>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a:solidFill>
                      <a:srgbClr val="000000"/>
                    </a:solidFill>
                  </a:rPr>
                  <a:t>Input</a:t>
                </a:r>
              </a:p>
            </p:txBody>
          </p:sp>
          <p:sp>
            <p:nvSpPr>
              <p:cNvPr id="524" name="Trapezoid 523"/>
              <p:cNvSpPr/>
              <p:nvPr/>
            </p:nvSpPr>
            <p:spPr>
              <a:xfrm rot="16200000">
                <a:off x="775246" y="-1069248"/>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5" name="Rechteck 524"/>
              <p:cNvSpPr/>
              <p:nvPr/>
            </p:nvSpPr>
            <p:spPr>
              <a:xfrm>
                <a:off x="1431338"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6" name="Rechteck 525"/>
              <p:cNvSpPr/>
              <p:nvPr/>
            </p:nvSpPr>
            <p:spPr>
              <a:xfrm>
                <a:off x="1547450"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7" name="Rechteck 526"/>
              <p:cNvSpPr/>
              <p:nvPr/>
            </p:nvSpPr>
            <p:spPr>
              <a:xfrm>
                <a:off x="1663562"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8" name="Rechteck 527"/>
              <p:cNvSpPr/>
              <p:nvPr/>
            </p:nvSpPr>
            <p:spPr>
              <a:xfrm>
                <a:off x="1777883"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29" name="Rechteck 528"/>
              <p:cNvSpPr/>
              <p:nvPr/>
            </p:nvSpPr>
            <p:spPr>
              <a:xfrm>
                <a:off x="1893995"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0" name="Rechteck 529"/>
              <p:cNvSpPr/>
              <p:nvPr/>
            </p:nvSpPr>
            <p:spPr>
              <a:xfrm>
                <a:off x="2010107" y="-1271524"/>
                <a:ext cx="116112" cy="2322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solidFill>
                    <a:srgbClr val="000000"/>
                  </a:solidFill>
                </a:endParaRPr>
              </a:p>
            </p:txBody>
          </p:sp>
          <p:sp>
            <p:nvSpPr>
              <p:cNvPr id="531" name="Rechteck 530"/>
              <p:cNvSpPr/>
              <p:nvPr/>
            </p:nvSpPr>
            <p:spPr>
              <a:xfrm>
                <a:off x="1431338"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2" name="Rechteck 531"/>
              <p:cNvSpPr/>
              <p:nvPr/>
            </p:nvSpPr>
            <p:spPr>
              <a:xfrm>
                <a:off x="1547450"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3" name="Rechteck 532"/>
              <p:cNvSpPr/>
              <p:nvPr/>
            </p:nvSpPr>
            <p:spPr>
              <a:xfrm>
                <a:off x="1663562"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4" name="Rechteck 533"/>
              <p:cNvSpPr/>
              <p:nvPr/>
            </p:nvSpPr>
            <p:spPr>
              <a:xfrm>
                <a:off x="1777883"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35" name="Rechteck 534"/>
              <p:cNvSpPr/>
              <p:nvPr/>
            </p:nvSpPr>
            <p:spPr>
              <a:xfrm>
                <a:off x="1893995"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a:solidFill>
                      <a:srgbClr val="FFFFFF"/>
                    </a:solidFill>
                  </a:rPr>
                  <a:t>2</a:t>
                </a:r>
              </a:p>
            </p:txBody>
          </p:sp>
          <p:sp>
            <p:nvSpPr>
              <p:cNvPr id="536" name="Rechteck 535"/>
              <p:cNvSpPr/>
              <p:nvPr/>
            </p:nvSpPr>
            <p:spPr>
              <a:xfrm>
                <a:off x="2010107" y="-79425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rgbClr val="FFFFFF"/>
                    </a:solidFill>
                  </a:rPr>
                  <a:t>1</a:t>
                </a:r>
                <a:endParaRPr lang="de-DE" sz="1050" dirty="0">
                  <a:solidFill>
                    <a:srgbClr val="FFFFFF"/>
                  </a:solidFill>
                </a:endParaRPr>
              </a:p>
            </p:txBody>
          </p:sp>
          <p:sp>
            <p:nvSpPr>
              <p:cNvPr id="537" name="Textfeld 536"/>
              <p:cNvSpPr txBox="1"/>
              <p:nvPr/>
            </p:nvSpPr>
            <p:spPr>
              <a:xfrm>
                <a:off x="1870084" y="-1035826"/>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538" name="Textfeld 537"/>
              <p:cNvSpPr txBox="1"/>
              <p:nvPr/>
            </p:nvSpPr>
            <p:spPr>
              <a:xfrm>
                <a:off x="1871552" y="-578231"/>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539" name="Gerade Verbindung 538"/>
              <p:cNvCxnSpPr>
                <a:stCxn id="524" idx="0"/>
              </p:cNvCxnSpPr>
              <p:nvPr/>
            </p:nvCxnSpPr>
            <p:spPr>
              <a:xfrm flipH="1">
                <a:off x="639252" y="-940514"/>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0" name="Gerade Verbindung 539"/>
              <p:cNvCxnSpPr>
                <a:stCxn id="525" idx="1"/>
              </p:cNvCxnSpPr>
              <p:nvPr/>
            </p:nvCxnSpPr>
            <p:spPr>
              <a:xfrm flipH="1">
                <a:off x="1298226" y="-1155414"/>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1" name="Gerade Verbindung 540"/>
              <p:cNvCxnSpPr>
                <a:stCxn id="531" idx="1"/>
              </p:cNvCxnSpPr>
              <p:nvPr/>
            </p:nvCxnSpPr>
            <p:spPr>
              <a:xfrm flipH="1">
                <a:off x="1298226" y="-67814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42" name="Rechteck 541"/>
              <p:cNvSpPr/>
              <p:nvPr/>
            </p:nvSpPr>
            <p:spPr>
              <a:xfrm>
                <a:off x="3560645" y="-1082287"/>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543" name="Gerade Verbindung 542"/>
              <p:cNvCxnSpPr>
                <a:stCxn id="542" idx="1"/>
              </p:cNvCxnSpPr>
              <p:nvPr/>
            </p:nvCxnSpPr>
            <p:spPr>
              <a:xfrm flipH="1">
                <a:off x="3347864" y="-866263"/>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4" name="Gerade Verbindung mit Pfeil 543"/>
              <p:cNvCxnSpPr>
                <a:stCxn id="542" idx="3"/>
              </p:cNvCxnSpPr>
              <p:nvPr/>
            </p:nvCxnSpPr>
            <p:spPr>
              <a:xfrm>
                <a:off x="4291691" y="-866263"/>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5" name="Gerade Verbindung mit Pfeil 544"/>
              <p:cNvCxnSpPr>
                <a:stCxn id="522" idx="2"/>
                <a:endCxn id="552" idx="0"/>
              </p:cNvCxnSpPr>
              <p:nvPr/>
            </p:nvCxnSpPr>
            <p:spPr>
              <a:xfrm>
                <a:off x="2983310" y="-1590566"/>
                <a:ext cx="5054" cy="194701"/>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6" name="Gerade Verbindung mit Pfeil 545"/>
              <p:cNvCxnSpPr>
                <a:stCxn id="523" idx="3"/>
                <a:endCxn id="552" idx="1"/>
              </p:cNvCxnSpPr>
              <p:nvPr/>
            </p:nvCxnSpPr>
            <p:spPr>
              <a:xfrm>
                <a:off x="2367444" y="-863938"/>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47" name="Gruppieren 546"/>
              <p:cNvGrpSpPr/>
              <p:nvPr/>
            </p:nvGrpSpPr>
            <p:grpSpPr>
              <a:xfrm>
                <a:off x="2593576" y="-1395865"/>
                <a:ext cx="789575" cy="1063856"/>
                <a:chOff x="2593576" y="-1395865"/>
                <a:chExt cx="916465" cy="1063856"/>
              </a:xfrm>
            </p:grpSpPr>
            <p:sp>
              <p:nvSpPr>
                <p:cNvPr id="552" name="Rechteck 551"/>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553" name="Gruppieren 552"/>
                <p:cNvGrpSpPr/>
                <p:nvPr/>
              </p:nvGrpSpPr>
              <p:grpSpPr>
                <a:xfrm>
                  <a:off x="2720467" y="-1274698"/>
                  <a:ext cx="662684" cy="821522"/>
                  <a:chOff x="2798911" y="2600908"/>
                  <a:chExt cx="728953" cy="2200450"/>
                </a:xfrm>
              </p:grpSpPr>
              <p:cxnSp>
                <p:nvCxnSpPr>
                  <p:cNvPr id="558" name="Gerade Verbindung 557"/>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9" name="Gerade Verbindung 558"/>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0" name="Gerade Verbindung 559"/>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554" name="Gruppieren 553"/>
                <p:cNvGrpSpPr/>
                <p:nvPr/>
              </p:nvGrpSpPr>
              <p:grpSpPr>
                <a:xfrm flipH="1">
                  <a:off x="2720467" y="-1274698"/>
                  <a:ext cx="662684" cy="821522"/>
                  <a:chOff x="2798911" y="2600908"/>
                  <a:chExt cx="728953" cy="2200450"/>
                </a:xfrm>
              </p:grpSpPr>
              <p:cxnSp>
                <p:nvCxnSpPr>
                  <p:cNvPr id="555" name="Gerade Verbindung 554"/>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6" name="Gerade Verbindung 555"/>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7" name="Gerade Verbindung 556"/>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548" name="Rechteck 547"/>
              <p:cNvSpPr/>
              <p:nvPr/>
            </p:nvSpPr>
            <p:spPr>
              <a:xfrm>
                <a:off x="1287324" y="-187012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a:solidFill>
                      <a:srgbClr val="000000"/>
                    </a:solidFill>
                  </a:rPr>
                  <a:t>norm</a:t>
                </a:r>
              </a:p>
            </p:txBody>
          </p:sp>
          <p:sp>
            <p:nvSpPr>
              <p:cNvPr id="549" name="Textfeld 548"/>
              <p:cNvSpPr txBox="1"/>
              <p:nvPr/>
            </p:nvSpPr>
            <p:spPr>
              <a:xfrm>
                <a:off x="4025310" y="-1971600"/>
                <a:ext cx="402674" cy="276999"/>
              </a:xfrm>
              <a:prstGeom prst="rect">
                <a:avLst/>
              </a:prstGeom>
              <a:noFill/>
            </p:spPr>
            <p:txBody>
              <a:bodyPr wrap="none" rtlCol="0">
                <a:spAutoFit/>
              </a:bodyPr>
              <a:lstStyle/>
              <a:p>
                <a:r>
                  <a:rPr lang="en-US" sz="1200" dirty="0" smtClean="0">
                    <a:solidFill>
                      <a:srgbClr val="000000"/>
                    </a:solidFill>
                  </a:rPr>
                  <a:t>t=1</a:t>
                </a:r>
                <a:endParaRPr lang="en-US" sz="1200" dirty="0">
                  <a:solidFill>
                    <a:srgbClr val="000000"/>
                  </a:solidFill>
                </a:endParaRPr>
              </a:p>
            </p:txBody>
          </p:sp>
          <p:cxnSp>
            <p:nvCxnSpPr>
              <p:cNvPr id="550" name="Gerade Verbindung mit Pfeil 549"/>
              <p:cNvCxnSpPr>
                <a:stCxn id="548" idx="3"/>
                <a:endCxn id="522" idx="1"/>
              </p:cNvCxnSpPr>
              <p:nvPr/>
            </p:nvCxnSpPr>
            <p:spPr>
              <a:xfrm>
                <a:off x="1925865" y="-1698578"/>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1" name="Gerade Verbindung mit Pfeil 550"/>
              <p:cNvCxnSpPr>
                <a:stCxn id="523" idx="0"/>
                <a:endCxn id="548" idx="2"/>
              </p:cNvCxnSpPr>
              <p:nvPr/>
            </p:nvCxnSpPr>
            <p:spPr>
              <a:xfrm flipV="1">
                <a:off x="1603256" y="-1527035"/>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1" name="Rechteck 560"/>
            <p:cNvSpPr/>
            <p:nvPr/>
          </p:nvSpPr>
          <p:spPr>
            <a:xfrm>
              <a:off x="3215773" y="715308"/>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rgbClr val="FFFFFF"/>
                  </a:solidFill>
                </a:rPr>
                <a:t>1</a:t>
              </a:r>
              <a:endParaRPr lang="de-DE" sz="1050" dirty="0">
                <a:solidFill>
                  <a:srgbClr val="FFFFFF"/>
                </a:solidFill>
              </a:endParaRPr>
            </a:p>
          </p:txBody>
        </p:sp>
        <p:cxnSp>
          <p:nvCxnSpPr>
            <p:cNvPr id="563" name="Gekrümmte Verbindung 562"/>
            <p:cNvCxnSpPr>
              <a:endCxn id="530" idx="1"/>
            </p:cNvCxnSpPr>
            <p:nvPr/>
          </p:nvCxnSpPr>
          <p:spPr>
            <a:xfrm flipV="1">
              <a:off x="639252" y="539945"/>
              <a:ext cx="1370855" cy="205235"/>
            </a:xfrm>
            <a:prstGeom prst="curvedConnector3">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65" name="Gekrümmte Verbindung 564"/>
            <p:cNvCxnSpPr>
              <a:stCxn id="536" idx="3"/>
              <a:endCxn id="561" idx="1"/>
            </p:cNvCxnSpPr>
            <p:nvPr/>
          </p:nvCxnSpPr>
          <p:spPr>
            <a:xfrm flipV="1">
              <a:off x="2126219" y="831420"/>
              <a:ext cx="1089554" cy="185794"/>
            </a:xfrm>
            <a:prstGeom prst="curvedConnector3">
              <a:avLst/>
            </a:prstGeom>
            <a:ln w="1905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p:txBody>
          <a:bodyPr/>
          <a:lstStyle/>
          <a:p>
            <a:r>
              <a:rPr lang="en-US" dirty="0"/>
              <a:t>Operational </a:t>
            </a:r>
            <a:r>
              <a:rPr lang="en-US" dirty="0" smtClean="0"/>
              <a:t>Example</a:t>
            </a:r>
            <a:r>
              <a:rPr lang="en-US" dirty="0"/>
              <a:t> (step </a:t>
            </a:r>
            <a:r>
              <a:rPr lang="en-US" dirty="0" smtClean="0"/>
              <a:t>1)</a:t>
            </a:r>
            <a:endParaRPr lang="en-US" dirty="0"/>
          </a:p>
        </p:txBody>
      </p:sp>
      <p:sp>
        <p:nvSpPr>
          <p:cNvPr id="48" name="Inhaltsplatzhalter 2"/>
          <p:cNvSpPr>
            <a:spLocks noGrp="1"/>
          </p:cNvSpPr>
          <p:nvPr>
            <p:ph idx="1"/>
          </p:nvPr>
        </p:nvSpPr>
        <p:spPr>
          <a:xfrm>
            <a:off x="431800" y="1042988"/>
            <a:ext cx="8375650" cy="4772025"/>
          </a:xfrm>
        </p:spPr>
        <p:txBody>
          <a:bodyPr/>
          <a:lstStyle/>
          <a:p>
            <a:pPr marL="342900" indent="-342900">
              <a:buFont typeface="Wingdings" pitchFamily="2" charset="2"/>
              <a:buChar char="§"/>
            </a:pPr>
            <a:r>
              <a:rPr lang="en-US" dirty="0" smtClean="0"/>
              <a:t>GL packet is sent</a:t>
            </a:r>
          </a:p>
          <a:p>
            <a:pPr marL="342900" indent="-342900">
              <a:buFont typeface="Wingdings" pitchFamily="2" charset="2"/>
              <a:buChar char="§"/>
            </a:pPr>
            <a:r>
              <a:rPr lang="en-US" dirty="0" smtClean="0"/>
              <a:t>BE packet arrives</a:t>
            </a:r>
            <a:endParaRPr lang="en-US" dirty="0"/>
          </a:p>
        </p:txBody>
      </p:sp>
    </p:spTree>
    <p:extLst>
      <p:ext uri="{BB962C8B-B14F-4D97-AF65-F5344CB8AC3E}">
        <p14:creationId xmlns:p14="http://schemas.microsoft.com/office/powerpoint/2010/main" val="2682606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7" name="Gruppieren 566"/>
          <p:cNvGrpSpPr/>
          <p:nvPr/>
        </p:nvGrpSpPr>
        <p:grpSpPr>
          <a:xfrm>
            <a:off x="2639102" y="2588300"/>
            <a:ext cx="3865796" cy="1681401"/>
            <a:chOff x="639252" y="-276243"/>
            <a:chExt cx="3865796" cy="1681401"/>
          </a:xfrm>
        </p:grpSpPr>
        <p:grpSp>
          <p:nvGrpSpPr>
            <p:cNvPr id="568" name="Gruppieren 567"/>
            <p:cNvGrpSpPr/>
            <p:nvPr/>
          </p:nvGrpSpPr>
          <p:grpSpPr>
            <a:xfrm>
              <a:off x="639252" y="-276243"/>
              <a:ext cx="3865796" cy="1681401"/>
              <a:chOff x="639252" y="-1971600"/>
              <a:chExt cx="3865796" cy="1681401"/>
            </a:xfrm>
          </p:grpSpPr>
          <p:sp>
            <p:nvSpPr>
              <p:cNvPr id="572" name="Rechteck 571"/>
              <p:cNvSpPr/>
              <p:nvPr/>
            </p:nvSpPr>
            <p:spPr>
              <a:xfrm>
                <a:off x="755577" y="-1937092"/>
                <a:ext cx="3600400" cy="164689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3" name="Rechteck 572"/>
              <p:cNvSpPr/>
              <p:nvPr/>
            </p:nvSpPr>
            <p:spPr>
              <a:xfrm>
                <a:off x="2583468" y="-1806590"/>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574" name="Rechteck 573"/>
              <p:cNvSpPr/>
              <p:nvPr/>
            </p:nvSpPr>
            <p:spPr>
              <a:xfrm>
                <a:off x="839067" y="-1395866"/>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a:solidFill>
                      <a:srgbClr val="000000"/>
                    </a:solidFill>
                  </a:rPr>
                  <a:t>Input</a:t>
                </a:r>
              </a:p>
            </p:txBody>
          </p:sp>
          <p:sp>
            <p:nvSpPr>
              <p:cNvPr id="575" name="Trapezoid 574"/>
              <p:cNvSpPr/>
              <p:nvPr/>
            </p:nvSpPr>
            <p:spPr>
              <a:xfrm rot="16200000">
                <a:off x="775246" y="-1069248"/>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6" name="Rechteck 575"/>
              <p:cNvSpPr/>
              <p:nvPr/>
            </p:nvSpPr>
            <p:spPr>
              <a:xfrm>
                <a:off x="1431338"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7" name="Rechteck 576"/>
              <p:cNvSpPr/>
              <p:nvPr/>
            </p:nvSpPr>
            <p:spPr>
              <a:xfrm>
                <a:off x="1547450"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8" name="Rechteck 577"/>
              <p:cNvSpPr/>
              <p:nvPr/>
            </p:nvSpPr>
            <p:spPr>
              <a:xfrm>
                <a:off x="1663562"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79" name="Rechteck 578"/>
              <p:cNvSpPr/>
              <p:nvPr/>
            </p:nvSpPr>
            <p:spPr>
              <a:xfrm>
                <a:off x="1777883"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0" name="Rechteck 579"/>
              <p:cNvSpPr/>
              <p:nvPr/>
            </p:nvSpPr>
            <p:spPr>
              <a:xfrm>
                <a:off x="1893995"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1" name="Rechteck 580"/>
              <p:cNvSpPr/>
              <p:nvPr/>
            </p:nvSpPr>
            <p:spPr>
              <a:xfrm>
                <a:off x="2010107" y="-1271524"/>
                <a:ext cx="116112" cy="2322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solidFill>
                    <a:srgbClr val="000000"/>
                  </a:solidFill>
                </a:endParaRPr>
              </a:p>
            </p:txBody>
          </p:sp>
          <p:sp>
            <p:nvSpPr>
              <p:cNvPr id="582" name="Rechteck 581"/>
              <p:cNvSpPr/>
              <p:nvPr/>
            </p:nvSpPr>
            <p:spPr>
              <a:xfrm>
                <a:off x="1431338"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3" name="Rechteck 582"/>
              <p:cNvSpPr/>
              <p:nvPr/>
            </p:nvSpPr>
            <p:spPr>
              <a:xfrm>
                <a:off x="1547450"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4" name="Rechteck 583"/>
              <p:cNvSpPr/>
              <p:nvPr/>
            </p:nvSpPr>
            <p:spPr>
              <a:xfrm>
                <a:off x="1663562"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5" name="Rechteck 584"/>
              <p:cNvSpPr/>
              <p:nvPr/>
            </p:nvSpPr>
            <p:spPr>
              <a:xfrm>
                <a:off x="1777883"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586" name="Rechteck 585"/>
              <p:cNvSpPr/>
              <p:nvPr/>
            </p:nvSpPr>
            <p:spPr>
              <a:xfrm>
                <a:off x="1893995"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a:solidFill>
                      <a:srgbClr val="FFFFFF"/>
                    </a:solidFill>
                  </a:rPr>
                  <a:t>2</a:t>
                </a:r>
              </a:p>
            </p:txBody>
          </p:sp>
          <p:sp>
            <p:nvSpPr>
              <p:cNvPr id="587" name="Rechteck 586"/>
              <p:cNvSpPr/>
              <p:nvPr/>
            </p:nvSpPr>
            <p:spPr>
              <a:xfrm>
                <a:off x="2010107" y="-79425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rgbClr val="FFFFFF"/>
                    </a:solidFill>
                  </a:rPr>
                  <a:t>0</a:t>
                </a:r>
                <a:endParaRPr lang="de-DE" sz="1050" dirty="0">
                  <a:solidFill>
                    <a:srgbClr val="FFFFFF"/>
                  </a:solidFill>
                </a:endParaRPr>
              </a:p>
            </p:txBody>
          </p:sp>
          <p:sp>
            <p:nvSpPr>
              <p:cNvPr id="588" name="Textfeld 587"/>
              <p:cNvSpPr txBox="1"/>
              <p:nvPr/>
            </p:nvSpPr>
            <p:spPr>
              <a:xfrm>
                <a:off x="1870084" y="-1035826"/>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589" name="Textfeld 588"/>
              <p:cNvSpPr txBox="1"/>
              <p:nvPr/>
            </p:nvSpPr>
            <p:spPr>
              <a:xfrm>
                <a:off x="1871552" y="-578231"/>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590" name="Gerade Verbindung 589"/>
              <p:cNvCxnSpPr>
                <a:stCxn id="575" idx="0"/>
              </p:cNvCxnSpPr>
              <p:nvPr/>
            </p:nvCxnSpPr>
            <p:spPr>
              <a:xfrm flipH="1">
                <a:off x="639252" y="-940514"/>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1" name="Gerade Verbindung 590"/>
              <p:cNvCxnSpPr>
                <a:stCxn id="576" idx="1"/>
              </p:cNvCxnSpPr>
              <p:nvPr/>
            </p:nvCxnSpPr>
            <p:spPr>
              <a:xfrm flipH="1">
                <a:off x="1298226" y="-1155414"/>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2" name="Gerade Verbindung 591"/>
              <p:cNvCxnSpPr>
                <a:stCxn id="582" idx="1"/>
              </p:cNvCxnSpPr>
              <p:nvPr/>
            </p:nvCxnSpPr>
            <p:spPr>
              <a:xfrm flipH="1">
                <a:off x="1298226" y="-67814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93" name="Rechteck 592"/>
              <p:cNvSpPr/>
              <p:nvPr/>
            </p:nvSpPr>
            <p:spPr>
              <a:xfrm>
                <a:off x="3560645" y="-1082287"/>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594" name="Gerade Verbindung 593"/>
              <p:cNvCxnSpPr>
                <a:stCxn id="593" idx="1"/>
              </p:cNvCxnSpPr>
              <p:nvPr/>
            </p:nvCxnSpPr>
            <p:spPr>
              <a:xfrm flipH="1">
                <a:off x="3347864" y="-866263"/>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5" name="Gerade Verbindung mit Pfeil 594"/>
              <p:cNvCxnSpPr>
                <a:stCxn id="593" idx="3"/>
              </p:cNvCxnSpPr>
              <p:nvPr/>
            </p:nvCxnSpPr>
            <p:spPr>
              <a:xfrm>
                <a:off x="4291691" y="-866263"/>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6" name="Gerade Verbindung mit Pfeil 595"/>
              <p:cNvCxnSpPr>
                <a:stCxn id="573" idx="2"/>
                <a:endCxn id="603" idx="0"/>
              </p:cNvCxnSpPr>
              <p:nvPr/>
            </p:nvCxnSpPr>
            <p:spPr>
              <a:xfrm>
                <a:off x="2983310" y="-1590566"/>
                <a:ext cx="5054" cy="194701"/>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7" name="Gerade Verbindung mit Pfeil 596"/>
              <p:cNvCxnSpPr>
                <a:stCxn id="574" idx="3"/>
                <a:endCxn id="603" idx="1"/>
              </p:cNvCxnSpPr>
              <p:nvPr/>
            </p:nvCxnSpPr>
            <p:spPr>
              <a:xfrm>
                <a:off x="2367444" y="-863938"/>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98" name="Gruppieren 597"/>
              <p:cNvGrpSpPr/>
              <p:nvPr/>
            </p:nvGrpSpPr>
            <p:grpSpPr>
              <a:xfrm>
                <a:off x="2593576" y="-1395865"/>
                <a:ext cx="789575" cy="1063856"/>
                <a:chOff x="2593576" y="-1395865"/>
                <a:chExt cx="916465" cy="1063856"/>
              </a:xfrm>
            </p:grpSpPr>
            <p:sp>
              <p:nvSpPr>
                <p:cNvPr id="603" name="Rechteck 602"/>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604" name="Gruppieren 603"/>
                <p:cNvGrpSpPr/>
                <p:nvPr/>
              </p:nvGrpSpPr>
              <p:grpSpPr>
                <a:xfrm>
                  <a:off x="2720467" y="-1274698"/>
                  <a:ext cx="662684" cy="821522"/>
                  <a:chOff x="2798911" y="2600908"/>
                  <a:chExt cx="728953" cy="2200450"/>
                </a:xfrm>
              </p:grpSpPr>
              <p:cxnSp>
                <p:nvCxnSpPr>
                  <p:cNvPr id="609" name="Gerade Verbindung 608"/>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0" name="Gerade Verbindung 609"/>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1" name="Gerade Verbindung 610"/>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05" name="Gruppieren 604"/>
                <p:cNvGrpSpPr/>
                <p:nvPr/>
              </p:nvGrpSpPr>
              <p:grpSpPr>
                <a:xfrm flipH="1">
                  <a:off x="2720467" y="-1274698"/>
                  <a:ext cx="662684" cy="821522"/>
                  <a:chOff x="2798911" y="2600908"/>
                  <a:chExt cx="728953" cy="2200450"/>
                </a:xfrm>
              </p:grpSpPr>
              <p:cxnSp>
                <p:nvCxnSpPr>
                  <p:cNvPr id="606" name="Gerade Verbindung 605"/>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7" name="Gerade Verbindung 606"/>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8" name="Gerade Verbindung 607"/>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599" name="Rechteck 598"/>
              <p:cNvSpPr/>
              <p:nvPr/>
            </p:nvSpPr>
            <p:spPr>
              <a:xfrm>
                <a:off x="1287324" y="-187012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a:solidFill>
                      <a:srgbClr val="000000"/>
                    </a:solidFill>
                  </a:rPr>
                  <a:t>norm</a:t>
                </a:r>
              </a:p>
            </p:txBody>
          </p:sp>
          <p:sp>
            <p:nvSpPr>
              <p:cNvPr id="600" name="Textfeld 599"/>
              <p:cNvSpPr txBox="1"/>
              <p:nvPr/>
            </p:nvSpPr>
            <p:spPr>
              <a:xfrm>
                <a:off x="4025310" y="-1971600"/>
                <a:ext cx="402674" cy="276999"/>
              </a:xfrm>
              <a:prstGeom prst="rect">
                <a:avLst/>
              </a:prstGeom>
              <a:noFill/>
            </p:spPr>
            <p:txBody>
              <a:bodyPr wrap="none" rtlCol="0">
                <a:spAutoFit/>
              </a:bodyPr>
              <a:lstStyle/>
              <a:p>
                <a:r>
                  <a:rPr lang="en-US" sz="1200" dirty="0" smtClean="0">
                    <a:solidFill>
                      <a:srgbClr val="000000"/>
                    </a:solidFill>
                  </a:rPr>
                  <a:t>t=2</a:t>
                </a:r>
                <a:endParaRPr lang="en-US" sz="1200" dirty="0">
                  <a:solidFill>
                    <a:srgbClr val="000000"/>
                  </a:solidFill>
                </a:endParaRPr>
              </a:p>
            </p:txBody>
          </p:sp>
          <p:cxnSp>
            <p:nvCxnSpPr>
              <p:cNvPr id="601" name="Gerade Verbindung mit Pfeil 600"/>
              <p:cNvCxnSpPr>
                <a:stCxn id="599" idx="3"/>
                <a:endCxn id="573" idx="1"/>
              </p:cNvCxnSpPr>
              <p:nvPr/>
            </p:nvCxnSpPr>
            <p:spPr>
              <a:xfrm>
                <a:off x="1925865" y="-1698578"/>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2" name="Gerade Verbindung mit Pfeil 601"/>
              <p:cNvCxnSpPr>
                <a:stCxn id="574" idx="0"/>
                <a:endCxn id="599" idx="2"/>
              </p:cNvCxnSpPr>
              <p:nvPr/>
            </p:nvCxnSpPr>
            <p:spPr>
              <a:xfrm flipV="1">
                <a:off x="1603256" y="-1527035"/>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9" name="Rechteck 568"/>
            <p:cNvSpPr/>
            <p:nvPr/>
          </p:nvSpPr>
          <p:spPr>
            <a:xfrm>
              <a:off x="3215773" y="715308"/>
              <a:ext cx="116112" cy="2322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050" dirty="0">
                <a:solidFill>
                  <a:srgbClr val="FFFFFF"/>
                </a:solidFill>
              </a:endParaRPr>
            </a:p>
          </p:txBody>
        </p:sp>
        <p:cxnSp>
          <p:nvCxnSpPr>
            <p:cNvPr id="570" name="Gekrümmte Verbindung 569"/>
            <p:cNvCxnSpPr>
              <a:endCxn id="581" idx="1"/>
            </p:cNvCxnSpPr>
            <p:nvPr/>
          </p:nvCxnSpPr>
          <p:spPr>
            <a:xfrm flipV="1">
              <a:off x="639252" y="539945"/>
              <a:ext cx="1370855" cy="205235"/>
            </a:xfrm>
            <a:prstGeom prst="curvedConnector3">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71" name="Gekrümmte Verbindung 570"/>
            <p:cNvCxnSpPr>
              <a:stCxn id="581" idx="3"/>
              <a:endCxn id="569" idx="1"/>
            </p:cNvCxnSpPr>
            <p:nvPr/>
          </p:nvCxnSpPr>
          <p:spPr>
            <a:xfrm>
              <a:off x="2126219" y="539945"/>
              <a:ext cx="1089554" cy="291475"/>
            </a:xfrm>
            <a:prstGeom prst="curvedConnector3">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p:txBody>
          <a:bodyPr/>
          <a:lstStyle/>
          <a:p>
            <a:r>
              <a:rPr lang="en-US" dirty="0"/>
              <a:t>Operational </a:t>
            </a:r>
            <a:r>
              <a:rPr lang="en-US" dirty="0" smtClean="0"/>
              <a:t>Example</a:t>
            </a:r>
            <a:r>
              <a:rPr lang="en-US" dirty="0"/>
              <a:t> (step </a:t>
            </a:r>
            <a:r>
              <a:rPr lang="en-US" dirty="0" smtClean="0"/>
              <a:t>2)</a:t>
            </a:r>
            <a:endParaRPr lang="en-US" dirty="0"/>
          </a:p>
        </p:txBody>
      </p:sp>
      <p:sp>
        <p:nvSpPr>
          <p:cNvPr id="48" name="Inhaltsplatzhalter 2"/>
          <p:cNvSpPr>
            <a:spLocks noGrp="1"/>
          </p:cNvSpPr>
          <p:nvPr>
            <p:ph idx="1"/>
          </p:nvPr>
        </p:nvSpPr>
        <p:spPr>
          <a:xfrm>
            <a:off x="431800" y="1042988"/>
            <a:ext cx="8375650" cy="4772025"/>
          </a:xfrm>
        </p:spPr>
        <p:txBody>
          <a:bodyPr/>
          <a:lstStyle/>
          <a:p>
            <a:pPr marL="342900" indent="-342900">
              <a:buFont typeface="Wingdings" pitchFamily="2" charset="2"/>
              <a:buChar char="§"/>
            </a:pPr>
            <a:r>
              <a:rPr lang="en-US" dirty="0" smtClean="0"/>
              <a:t>Send BE packet, as GL still allows blocking</a:t>
            </a:r>
          </a:p>
          <a:p>
            <a:pPr marL="533400" lvl="1" indent="-342900"/>
            <a:r>
              <a:rPr lang="en-US" dirty="0" smtClean="0"/>
              <a:t>BC of GL is decremented</a:t>
            </a:r>
          </a:p>
          <a:p>
            <a:pPr marL="342900" indent="-342900">
              <a:buFont typeface="Wingdings" pitchFamily="2" charset="2"/>
              <a:buChar char="§"/>
            </a:pPr>
            <a:r>
              <a:rPr lang="en-US" dirty="0" smtClean="0"/>
              <a:t>New BE packet arrives</a:t>
            </a:r>
            <a:endParaRPr lang="en-US" dirty="0"/>
          </a:p>
        </p:txBody>
      </p:sp>
    </p:spTree>
    <p:extLst>
      <p:ext uri="{BB962C8B-B14F-4D97-AF65-F5344CB8AC3E}">
        <p14:creationId xmlns:p14="http://schemas.microsoft.com/office/powerpoint/2010/main" val="41556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3" name="Gruppieren 612"/>
          <p:cNvGrpSpPr/>
          <p:nvPr/>
        </p:nvGrpSpPr>
        <p:grpSpPr>
          <a:xfrm>
            <a:off x="2639102" y="2588300"/>
            <a:ext cx="3865796" cy="1681401"/>
            <a:chOff x="639252" y="-276243"/>
            <a:chExt cx="3865796" cy="1681401"/>
          </a:xfrm>
        </p:grpSpPr>
        <p:grpSp>
          <p:nvGrpSpPr>
            <p:cNvPr id="614" name="Gruppieren 613"/>
            <p:cNvGrpSpPr/>
            <p:nvPr/>
          </p:nvGrpSpPr>
          <p:grpSpPr>
            <a:xfrm>
              <a:off x="639252" y="-276243"/>
              <a:ext cx="3865796" cy="1681401"/>
              <a:chOff x="639252" y="-1971600"/>
              <a:chExt cx="3865796" cy="1681401"/>
            </a:xfrm>
          </p:grpSpPr>
          <p:sp>
            <p:nvSpPr>
              <p:cNvPr id="618" name="Rechteck 617"/>
              <p:cNvSpPr/>
              <p:nvPr/>
            </p:nvSpPr>
            <p:spPr>
              <a:xfrm>
                <a:off x="755577" y="-1937092"/>
                <a:ext cx="3600400" cy="164689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19" name="Rechteck 618"/>
              <p:cNvSpPr/>
              <p:nvPr/>
            </p:nvSpPr>
            <p:spPr>
              <a:xfrm>
                <a:off x="2583468" y="-1806590"/>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620" name="Rechteck 619"/>
              <p:cNvSpPr/>
              <p:nvPr/>
            </p:nvSpPr>
            <p:spPr>
              <a:xfrm>
                <a:off x="839067" y="-1395866"/>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a:solidFill>
                      <a:srgbClr val="000000"/>
                    </a:solidFill>
                  </a:rPr>
                  <a:t>Input</a:t>
                </a:r>
              </a:p>
            </p:txBody>
          </p:sp>
          <p:sp>
            <p:nvSpPr>
              <p:cNvPr id="621" name="Trapezoid 620"/>
              <p:cNvSpPr/>
              <p:nvPr/>
            </p:nvSpPr>
            <p:spPr>
              <a:xfrm rot="16200000">
                <a:off x="775246" y="-1069248"/>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22" name="Rechteck 621"/>
              <p:cNvSpPr/>
              <p:nvPr/>
            </p:nvSpPr>
            <p:spPr>
              <a:xfrm>
                <a:off x="1431338"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23" name="Rechteck 622"/>
              <p:cNvSpPr/>
              <p:nvPr/>
            </p:nvSpPr>
            <p:spPr>
              <a:xfrm>
                <a:off x="1547450"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24" name="Rechteck 623"/>
              <p:cNvSpPr/>
              <p:nvPr/>
            </p:nvSpPr>
            <p:spPr>
              <a:xfrm>
                <a:off x="1663562"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25" name="Rechteck 624"/>
              <p:cNvSpPr/>
              <p:nvPr/>
            </p:nvSpPr>
            <p:spPr>
              <a:xfrm>
                <a:off x="1777883"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26" name="Rechteck 625"/>
              <p:cNvSpPr/>
              <p:nvPr/>
            </p:nvSpPr>
            <p:spPr>
              <a:xfrm>
                <a:off x="1893995" y="-1271524"/>
                <a:ext cx="116112" cy="2322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solidFill>
                    <a:srgbClr val="000000"/>
                  </a:solidFill>
                </a:endParaRPr>
              </a:p>
            </p:txBody>
          </p:sp>
          <p:sp>
            <p:nvSpPr>
              <p:cNvPr id="627" name="Rechteck 626"/>
              <p:cNvSpPr/>
              <p:nvPr/>
            </p:nvSpPr>
            <p:spPr>
              <a:xfrm>
                <a:off x="2010107" y="-1271524"/>
                <a:ext cx="116112" cy="2322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solidFill>
                    <a:srgbClr val="000000"/>
                  </a:solidFill>
                </a:endParaRPr>
              </a:p>
            </p:txBody>
          </p:sp>
          <p:sp>
            <p:nvSpPr>
              <p:cNvPr id="628" name="Rechteck 627"/>
              <p:cNvSpPr/>
              <p:nvPr/>
            </p:nvSpPr>
            <p:spPr>
              <a:xfrm>
                <a:off x="1431338"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29" name="Rechteck 628"/>
              <p:cNvSpPr/>
              <p:nvPr/>
            </p:nvSpPr>
            <p:spPr>
              <a:xfrm>
                <a:off x="1547450"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30" name="Rechteck 629"/>
              <p:cNvSpPr/>
              <p:nvPr/>
            </p:nvSpPr>
            <p:spPr>
              <a:xfrm>
                <a:off x="1663562"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31" name="Rechteck 630"/>
              <p:cNvSpPr/>
              <p:nvPr/>
            </p:nvSpPr>
            <p:spPr>
              <a:xfrm>
                <a:off x="1777883"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32" name="Rechteck 631"/>
              <p:cNvSpPr/>
              <p:nvPr/>
            </p:nvSpPr>
            <p:spPr>
              <a:xfrm>
                <a:off x="1893995"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a:solidFill>
                      <a:srgbClr val="FFFFFF"/>
                    </a:solidFill>
                  </a:rPr>
                  <a:t>2</a:t>
                </a:r>
              </a:p>
            </p:txBody>
          </p:sp>
          <p:sp>
            <p:nvSpPr>
              <p:cNvPr id="633" name="Rechteck 632"/>
              <p:cNvSpPr/>
              <p:nvPr/>
            </p:nvSpPr>
            <p:spPr>
              <a:xfrm>
                <a:off x="2010107"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sz="1050" dirty="0">
                  <a:solidFill>
                    <a:srgbClr val="FFFFFF"/>
                  </a:solidFill>
                </a:endParaRPr>
              </a:p>
            </p:txBody>
          </p:sp>
          <p:sp>
            <p:nvSpPr>
              <p:cNvPr id="634" name="Textfeld 633"/>
              <p:cNvSpPr txBox="1"/>
              <p:nvPr/>
            </p:nvSpPr>
            <p:spPr>
              <a:xfrm>
                <a:off x="1870084" y="-1035826"/>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635" name="Textfeld 634"/>
              <p:cNvSpPr txBox="1"/>
              <p:nvPr/>
            </p:nvSpPr>
            <p:spPr>
              <a:xfrm>
                <a:off x="1871552" y="-578231"/>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636" name="Gerade Verbindung 635"/>
              <p:cNvCxnSpPr>
                <a:stCxn id="621" idx="0"/>
              </p:cNvCxnSpPr>
              <p:nvPr/>
            </p:nvCxnSpPr>
            <p:spPr>
              <a:xfrm flipH="1">
                <a:off x="639252" y="-940514"/>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7" name="Gerade Verbindung 636"/>
              <p:cNvCxnSpPr>
                <a:stCxn id="622" idx="1"/>
              </p:cNvCxnSpPr>
              <p:nvPr/>
            </p:nvCxnSpPr>
            <p:spPr>
              <a:xfrm flipH="1">
                <a:off x="1298226" y="-1155414"/>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8" name="Gerade Verbindung 637"/>
              <p:cNvCxnSpPr>
                <a:stCxn id="628" idx="1"/>
              </p:cNvCxnSpPr>
              <p:nvPr/>
            </p:nvCxnSpPr>
            <p:spPr>
              <a:xfrm flipH="1">
                <a:off x="1298226" y="-67814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39" name="Rechteck 638"/>
              <p:cNvSpPr/>
              <p:nvPr/>
            </p:nvSpPr>
            <p:spPr>
              <a:xfrm>
                <a:off x="3560645" y="-1082287"/>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640" name="Gerade Verbindung 639"/>
              <p:cNvCxnSpPr>
                <a:stCxn id="639" idx="1"/>
              </p:cNvCxnSpPr>
              <p:nvPr/>
            </p:nvCxnSpPr>
            <p:spPr>
              <a:xfrm flipH="1">
                <a:off x="3347864" y="-866263"/>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1" name="Gerade Verbindung mit Pfeil 640"/>
              <p:cNvCxnSpPr>
                <a:stCxn id="639" idx="3"/>
              </p:cNvCxnSpPr>
              <p:nvPr/>
            </p:nvCxnSpPr>
            <p:spPr>
              <a:xfrm>
                <a:off x="4291691" y="-866263"/>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2" name="Gerade Verbindung mit Pfeil 641"/>
              <p:cNvCxnSpPr>
                <a:stCxn id="619" idx="2"/>
                <a:endCxn id="649" idx="0"/>
              </p:cNvCxnSpPr>
              <p:nvPr/>
            </p:nvCxnSpPr>
            <p:spPr>
              <a:xfrm>
                <a:off x="2983310" y="-1590566"/>
                <a:ext cx="5054" cy="194701"/>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3" name="Gerade Verbindung mit Pfeil 642"/>
              <p:cNvCxnSpPr>
                <a:stCxn id="620" idx="3"/>
                <a:endCxn id="649" idx="1"/>
              </p:cNvCxnSpPr>
              <p:nvPr/>
            </p:nvCxnSpPr>
            <p:spPr>
              <a:xfrm>
                <a:off x="2367444" y="-863938"/>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44" name="Gruppieren 643"/>
              <p:cNvGrpSpPr/>
              <p:nvPr/>
            </p:nvGrpSpPr>
            <p:grpSpPr>
              <a:xfrm>
                <a:off x="2593576" y="-1395865"/>
                <a:ext cx="789575" cy="1063856"/>
                <a:chOff x="2593576" y="-1395865"/>
                <a:chExt cx="916465" cy="1063856"/>
              </a:xfrm>
            </p:grpSpPr>
            <p:sp>
              <p:nvSpPr>
                <p:cNvPr id="649" name="Rechteck 648"/>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650" name="Gruppieren 649"/>
                <p:cNvGrpSpPr/>
                <p:nvPr/>
              </p:nvGrpSpPr>
              <p:grpSpPr>
                <a:xfrm>
                  <a:off x="2720467" y="-1274698"/>
                  <a:ext cx="662684" cy="821522"/>
                  <a:chOff x="2798911" y="2600908"/>
                  <a:chExt cx="728953" cy="2200450"/>
                </a:xfrm>
              </p:grpSpPr>
              <p:cxnSp>
                <p:nvCxnSpPr>
                  <p:cNvPr id="655" name="Gerade Verbindung 654"/>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6" name="Gerade Verbindung 655"/>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7" name="Gerade Verbindung 656"/>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51" name="Gruppieren 650"/>
                <p:cNvGrpSpPr/>
                <p:nvPr/>
              </p:nvGrpSpPr>
              <p:grpSpPr>
                <a:xfrm flipH="1">
                  <a:off x="2720467" y="-1274698"/>
                  <a:ext cx="662684" cy="821522"/>
                  <a:chOff x="2798911" y="2600908"/>
                  <a:chExt cx="728953" cy="2200450"/>
                </a:xfrm>
              </p:grpSpPr>
              <p:cxnSp>
                <p:nvCxnSpPr>
                  <p:cNvPr id="652" name="Gerade Verbindung 651"/>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3" name="Gerade Verbindung 652"/>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4" name="Gerade Verbindung 653"/>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645" name="Rechteck 644"/>
              <p:cNvSpPr/>
              <p:nvPr/>
            </p:nvSpPr>
            <p:spPr>
              <a:xfrm>
                <a:off x="1287324" y="-1870121"/>
                <a:ext cx="638541" cy="343086"/>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err="1" smtClean="0">
                    <a:solidFill>
                      <a:schemeClr val="accent1">
                        <a:lumMod val="75000"/>
                      </a:schemeClr>
                    </a:solidFill>
                  </a:rPr>
                  <a:t>crit</a:t>
                </a:r>
                <a:endParaRPr lang="de-DE" sz="1000" b="1" dirty="0">
                  <a:solidFill>
                    <a:schemeClr val="accent1">
                      <a:lumMod val="75000"/>
                    </a:schemeClr>
                  </a:solidFill>
                </a:endParaRPr>
              </a:p>
            </p:txBody>
          </p:sp>
          <p:sp>
            <p:nvSpPr>
              <p:cNvPr id="646" name="Textfeld 645"/>
              <p:cNvSpPr txBox="1"/>
              <p:nvPr/>
            </p:nvSpPr>
            <p:spPr>
              <a:xfrm>
                <a:off x="4025310" y="-1971600"/>
                <a:ext cx="402674" cy="276999"/>
              </a:xfrm>
              <a:prstGeom prst="rect">
                <a:avLst/>
              </a:prstGeom>
              <a:noFill/>
            </p:spPr>
            <p:txBody>
              <a:bodyPr wrap="none" rtlCol="0">
                <a:spAutoFit/>
              </a:bodyPr>
              <a:lstStyle/>
              <a:p>
                <a:r>
                  <a:rPr lang="en-US" sz="1200" dirty="0" smtClean="0">
                    <a:solidFill>
                      <a:srgbClr val="000000"/>
                    </a:solidFill>
                  </a:rPr>
                  <a:t>t=3</a:t>
                </a:r>
                <a:endParaRPr lang="en-US" sz="1200" dirty="0">
                  <a:solidFill>
                    <a:srgbClr val="000000"/>
                  </a:solidFill>
                </a:endParaRPr>
              </a:p>
            </p:txBody>
          </p:sp>
          <p:cxnSp>
            <p:nvCxnSpPr>
              <p:cNvPr id="647" name="Gerade Verbindung mit Pfeil 646"/>
              <p:cNvCxnSpPr>
                <a:stCxn id="645" idx="3"/>
                <a:endCxn id="619" idx="1"/>
              </p:cNvCxnSpPr>
              <p:nvPr/>
            </p:nvCxnSpPr>
            <p:spPr>
              <a:xfrm>
                <a:off x="1925865" y="-1698578"/>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8" name="Gerade Verbindung mit Pfeil 647"/>
              <p:cNvCxnSpPr>
                <a:stCxn id="620" idx="0"/>
                <a:endCxn id="645" idx="2"/>
              </p:cNvCxnSpPr>
              <p:nvPr/>
            </p:nvCxnSpPr>
            <p:spPr>
              <a:xfrm flipV="1">
                <a:off x="1603256" y="-1527035"/>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15" name="Rechteck 614"/>
            <p:cNvSpPr/>
            <p:nvPr/>
          </p:nvSpPr>
          <p:spPr>
            <a:xfrm>
              <a:off x="3215773" y="715308"/>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rgbClr val="FFFFFF"/>
                  </a:solidFill>
                </a:rPr>
                <a:t>0</a:t>
              </a:r>
              <a:endParaRPr lang="de-DE" sz="1050" dirty="0">
                <a:solidFill>
                  <a:srgbClr val="FFFFFF"/>
                </a:solidFill>
              </a:endParaRPr>
            </a:p>
          </p:txBody>
        </p:sp>
        <p:cxnSp>
          <p:nvCxnSpPr>
            <p:cNvPr id="616" name="Gekrümmte Verbindung 615"/>
            <p:cNvCxnSpPr>
              <a:endCxn id="626" idx="1"/>
            </p:cNvCxnSpPr>
            <p:nvPr/>
          </p:nvCxnSpPr>
          <p:spPr>
            <a:xfrm flipV="1">
              <a:off x="639252" y="539945"/>
              <a:ext cx="1254743" cy="205236"/>
            </a:xfrm>
            <a:prstGeom prst="curvedConnector3">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17" name="Gekrümmte Verbindung 616"/>
            <p:cNvCxnSpPr>
              <a:stCxn id="633" idx="3"/>
              <a:endCxn id="615" idx="1"/>
            </p:cNvCxnSpPr>
            <p:nvPr/>
          </p:nvCxnSpPr>
          <p:spPr>
            <a:xfrm flipV="1">
              <a:off x="2126219" y="831420"/>
              <a:ext cx="1089554" cy="185794"/>
            </a:xfrm>
            <a:prstGeom prst="curvedConnector3">
              <a:avLst/>
            </a:prstGeom>
            <a:ln w="1905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p:txBody>
          <a:bodyPr/>
          <a:lstStyle/>
          <a:p>
            <a:r>
              <a:rPr lang="en-US" dirty="0"/>
              <a:t>Operational </a:t>
            </a:r>
            <a:r>
              <a:rPr lang="en-US" dirty="0" smtClean="0"/>
              <a:t>Example</a:t>
            </a:r>
            <a:r>
              <a:rPr lang="en-US" dirty="0"/>
              <a:t> (step </a:t>
            </a:r>
            <a:r>
              <a:rPr lang="en-US" dirty="0" smtClean="0"/>
              <a:t>3)</a:t>
            </a:r>
            <a:endParaRPr lang="en-US" dirty="0"/>
          </a:p>
        </p:txBody>
      </p:sp>
      <p:sp>
        <p:nvSpPr>
          <p:cNvPr id="48" name="Inhaltsplatzhalter 2"/>
          <p:cNvSpPr>
            <a:spLocks noGrp="1"/>
          </p:cNvSpPr>
          <p:nvPr>
            <p:ph idx="1"/>
          </p:nvPr>
        </p:nvSpPr>
        <p:spPr>
          <a:xfrm>
            <a:off x="431800" y="1042988"/>
            <a:ext cx="8375650" cy="4772025"/>
          </a:xfrm>
        </p:spPr>
        <p:txBody>
          <a:bodyPr/>
          <a:lstStyle/>
          <a:p>
            <a:pPr marL="342900" indent="-342900">
              <a:buFont typeface="Wingdings" pitchFamily="2" charset="2"/>
              <a:buChar char="§"/>
            </a:pPr>
            <a:r>
              <a:rPr lang="en-US" dirty="0" smtClean="0"/>
              <a:t>GL achieves higher priority (as BC==0)</a:t>
            </a:r>
          </a:p>
          <a:p>
            <a:pPr marL="533400" lvl="1" indent="-342900"/>
            <a:r>
              <a:rPr lang="en-US" dirty="0" smtClean="0"/>
              <a:t>Send GL packet, BE is blocked</a:t>
            </a:r>
          </a:p>
          <a:p>
            <a:pPr marL="342900" indent="-342900">
              <a:buFont typeface="Wingdings" pitchFamily="2" charset="2"/>
              <a:buChar char="§"/>
            </a:pPr>
            <a:r>
              <a:rPr lang="en-US" dirty="0" smtClean="0"/>
              <a:t>New BE packet arrives</a:t>
            </a:r>
            <a:endParaRPr lang="en-US" dirty="0"/>
          </a:p>
        </p:txBody>
      </p:sp>
    </p:spTree>
    <p:extLst>
      <p:ext uri="{BB962C8B-B14F-4D97-AF65-F5344CB8AC3E}">
        <p14:creationId xmlns:p14="http://schemas.microsoft.com/office/powerpoint/2010/main" val="417426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1" name="Gruppieren 660"/>
          <p:cNvGrpSpPr/>
          <p:nvPr/>
        </p:nvGrpSpPr>
        <p:grpSpPr>
          <a:xfrm>
            <a:off x="2639102" y="2588300"/>
            <a:ext cx="3865796" cy="1681401"/>
            <a:chOff x="639252" y="-276243"/>
            <a:chExt cx="3865796" cy="1681401"/>
          </a:xfrm>
        </p:grpSpPr>
        <p:grpSp>
          <p:nvGrpSpPr>
            <p:cNvPr id="662" name="Gruppieren 661"/>
            <p:cNvGrpSpPr/>
            <p:nvPr/>
          </p:nvGrpSpPr>
          <p:grpSpPr>
            <a:xfrm>
              <a:off x="639252" y="-276243"/>
              <a:ext cx="3865796" cy="1681401"/>
              <a:chOff x="639252" y="-1971600"/>
              <a:chExt cx="3865796" cy="1681401"/>
            </a:xfrm>
          </p:grpSpPr>
          <p:sp>
            <p:nvSpPr>
              <p:cNvPr id="666" name="Rechteck 665"/>
              <p:cNvSpPr/>
              <p:nvPr/>
            </p:nvSpPr>
            <p:spPr>
              <a:xfrm>
                <a:off x="755577" y="-1937092"/>
                <a:ext cx="3600400" cy="164689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67" name="Rechteck 666"/>
              <p:cNvSpPr/>
              <p:nvPr/>
            </p:nvSpPr>
            <p:spPr>
              <a:xfrm>
                <a:off x="2583468" y="-1806590"/>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668" name="Rechteck 667"/>
              <p:cNvSpPr/>
              <p:nvPr/>
            </p:nvSpPr>
            <p:spPr>
              <a:xfrm>
                <a:off x="839067" y="-1395866"/>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a:solidFill>
                      <a:srgbClr val="000000"/>
                    </a:solidFill>
                  </a:rPr>
                  <a:t>Input</a:t>
                </a:r>
              </a:p>
            </p:txBody>
          </p:sp>
          <p:sp>
            <p:nvSpPr>
              <p:cNvPr id="669" name="Trapezoid 668"/>
              <p:cNvSpPr/>
              <p:nvPr/>
            </p:nvSpPr>
            <p:spPr>
              <a:xfrm rot="16200000">
                <a:off x="775246" y="-1069248"/>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70" name="Rechteck 669"/>
              <p:cNvSpPr/>
              <p:nvPr/>
            </p:nvSpPr>
            <p:spPr>
              <a:xfrm>
                <a:off x="1431338"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71" name="Rechteck 670"/>
              <p:cNvSpPr/>
              <p:nvPr/>
            </p:nvSpPr>
            <p:spPr>
              <a:xfrm>
                <a:off x="1547450"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72" name="Rechteck 671"/>
              <p:cNvSpPr/>
              <p:nvPr/>
            </p:nvSpPr>
            <p:spPr>
              <a:xfrm>
                <a:off x="1663562"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73" name="Rechteck 672"/>
              <p:cNvSpPr/>
              <p:nvPr/>
            </p:nvSpPr>
            <p:spPr>
              <a:xfrm>
                <a:off x="1777883"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74" name="Rechteck 673"/>
              <p:cNvSpPr/>
              <p:nvPr/>
            </p:nvSpPr>
            <p:spPr>
              <a:xfrm>
                <a:off x="1893995"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75" name="Rechteck 674"/>
              <p:cNvSpPr/>
              <p:nvPr/>
            </p:nvSpPr>
            <p:spPr>
              <a:xfrm>
                <a:off x="2010107" y="-1271524"/>
                <a:ext cx="116112" cy="2322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solidFill>
                    <a:srgbClr val="000000"/>
                  </a:solidFill>
                </a:endParaRPr>
              </a:p>
            </p:txBody>
          </p:sp>
          <p:sp>
            <p:nvSpPr>
              <p:cNvPr id="676" name="Rechteck 675"/>
              <p:cNvSpPr/>
              <p:nvPr/>
            </p:nvSpPr>
            <p:spPr>
              <a:xfrm>
                <a:off x="1431338"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77" name="Rechteck 676"/>
              <p:cNvSpPr/>
              <p:nvPr/>
            </p:nvSpPr>
            <p:spPr>
              <a:xfrm>
                <a:off x="1547450"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78" name="Rechteck 677"/>
              <p:cNvSpPr/>
              <p:nvPr/>
            </p:nvSpPr>
            <p:spPr>
              <a:xfrm>
                <a:off x="1663562"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79" name="Rechteck 678"/>
              <p:cNvSpPr/>
              <p:nvPr/>
            </p:nvSpPr>
            <p:spPr>
              <a:xfrm>
                <a:off x="1777883"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680" name="Rechteck 679"/>
              <p:cNvSpPr/>
              <p:nvPr/>
            </p:nvSpPr>
            <p:spPr>
              <a:xfrm>
                <a:off x="1893995"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a:solidFill>
                      <a:srgbClr val="FFFFFF"/>
                    </a:solidFill>
                  </a:rPr>
                  <a:t>2</a:t>
                </a:r>
              </a:p>
            </p:txBody>
          </p:sp>
          <p:sp>
            <p:nvSpPr>
              <p:cNvPr id="681" name="Rechteck 680"/>
              <p:cNvSpPr/>
              <p:nvPr/>
            </p:nvSpPr>
            <p:spPr>
              <a:xfrm>
                <a:off x="2010107" y="-79425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rgbClr val="FFFFFF"/>
                    </a:solidFill>
                  </a:rPr>
                  <a:t>2</a:t>
                </a:r>
                <a:endParaRPr lang="de-DE" sz="1050" dirty="0">
                  <a:solidFill>
                    <a:srgbClr val="FFFFFF"/>
                  </a:solidFill>
                </a:endParaRPr>
              </a:p>
            </p:txBody>
          </p:sp>
          <p:sp>
            <p:nvSpPr>
              <p:cNvPr id="682" name="Textfeld 681"/>
              <p:cNvSpPr txBox="1"/>
              <p:nvPr/>
            </p:nvSpPr>
            <p:spPr>
              <a:xfrm>
                <a:off x="1870084" y="-1035826"/>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683" name="Textfeld 682"/>
              <p:cNvSpPr txBox="1"/>
              <p:nvPr/>
            </p:nvSpPr>
            <p:spPr>
              <a:xfrm>
                <a:off x="1871552" y="-578231"/>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684" name="Gerade Verbindung 683"/>
              <p:cNvCxnSpPr>
                <a:stCxn id="669" idx="0"/>
              </p:cNvCxnSpPr>
              <p:nvPr/>
            </p:nvCxnSpPr>
            <p:spPr>
              <a:xfrm flipH="1">
                <a:off x="639252" y="-940514"/>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5" name="Gerade Verbindung 684"/>
              <p:cNvCxnSpPr>
                <a:stCxn id="670" idx="1"/>
              </p:cNvCxnSpPr>
              <p:nvPr/>
            </p:nvCxnSpPr>
            <p:spPr>
              <a:xfrm flipH="1">
                <a:off x="1298226" y="-1155414"/>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6" name="Gerade Verbindung 685"/>
              <p:cNvCxnSpPr>
                <a:stCxn id="676" idx="1"/>
              </p:cNvCxnSpPr>
              <p:nvPr/>
            </p:nvCxnSpPr>
            <p:spPr>
              <a:xfrm flipH="1">
                <a:off x="1298226" y="-67814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87" name="Rechteck 686"/>
              <p:cNvSpPr/>
              <p:nvPr/>
            </p:nvSpPr>
            <p:spPr>
              <a:xfrm>
                <a:off x="3560645" y="-1082287"/>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688" name="Gerade Verbindung 687"/>
              <p:cNvCxnSpPr>
                <a:stCxn id="687" idx="1"/>
              </p:cNvCxnSpPr>
              <p:nvPr/>
            </p:nvCxnSpPr>
            <p:spPr>
              <a:xfrm flipH="1">
                <a:off x="3347864" y="-866263"/>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9" name="Gerade Verbindung mit Pfeil 688"/>
              <p:cNvCxnSpPr>
                <a:stCxn id="687" idx="3"/>
              </p:cNvCxnSpPr>
              <p:nvPr/>
            </p:nvCxnSpPr>
            <p:spPr>
              <a:xfrm>
                <a:off x="4291691" y="-866263"/>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0" name="Gerade Verbindung mit Pfeil 689"/>
              <p:cNvCxnSpPr>
                <a:stCxn id="667" idx="2"/>
                <a:endCxn id="697" idx="0"/>
              </p:cNvCxnSpPr>
              <p:nvPr/>
            </p:nvCxnSpPr>
            <p:spPr>
              <a:xfrm>
                <a:off x="2983310" y="-1590566"/>
                <a:ext cx="5054" cy="194701"/>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1" name="Gerade Verbindung mit Pfeil 690"/>
              <p:cNvCxnSpPr>
                <a:stCxn id="668" idx="3"/>
                <a:endCxn id="697" idx="1"/>
              </p:cNvCxnSpPr>
              <p:nvPr/>
            </p:nvCxnSpPr>
            <p:spPr>
              <a:xfrm>
                <a:off x="2367444" y="-863938"/>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92" name="Gruppieren 691"/>
              <p:cNvGrpSpPr/>
              <p:nvPr/>
            </p:nvGrpSpPr>
            <p:grpSpPr>
              <a:xfrm>
                <a:off x="2593576" y="-1395865"/>
                <a:ext cx="789575" cy="1063856"/>
                <a:chOff x="2593576" y="-1395865"/>
                <a:chExt cx="916465" cy="1063856"/>
              </a:xfrm>
            </p:grpSpPr>
            <p:sp>
              <p:nvSpPr>
                <p:cNvPr id="697" name="Rechteck 696"/>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698" name="Gruppieren 697"/>
                <p:cNvGrpSpPr/>
                <p:nvPr/>
              </p:nvGrpSpPr>
              <p:grpSpPr>
                <a:xfrm>
                  <a:off x="2720467" y="-1274698"/>
                  <a:ext cx="662684" cy="821522"/>
                  <a:chOff x="2798911" y="2600908"/>
                  <a:chExt cx="728953" cy="2200450"/>
                </a:xfrm>
              </p:grpSpPr>
              <p:cxnSp>
                <p:nvCxnSpPr>
                  <p:cNvPr id="703" name="Gerade Verbindung 702"/>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4" name="Gerade Verbindung 703"/>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5" name="Gerade Verbindung 704"/>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99" name="Gruppieren 698"/>
                <p:cNvGrpSpPr/>
                <p:nvPr/>
              </p:nvGrpSpPr>
              <p:grpSpPr>
                <a:xfrm flipH="1">
                  <a:off x="2720467" y="-1274698"/>
                  <a:ext cx="662684" cy="821522"/>
                  <a:chOff x="2798911" y="2600908"/>
                  <a:chExt cx="728953" cy="2200450"/>
                </a:xfrm>
              </p:grpSpPr>
              <p:cxnSp>
                <p:nvCxnSpPr>
                  <p:cNvPr id="700" name="Gerade Verbindung 699"/>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1" name="Gerade Verbindung 700"/>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2" name="Gerade Verbindung 701"/>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693" name="Rechteck 692"/>
              <p:cNvSpPr/>
              <p:nvPr/>
            </p:nvSpPr>
            <p:spPr>
              <a:xfrm>
                <a:off x="1287324" y="-187012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smtClean="0">
                    <a:solidFill>
                      <a:srgbClr val="000000"/>
                    </a:solidFill>
                  </a:rPr>
                  <a:t>norm</a:t>
                </a:r>
                <a:endParaRPr lang="de-DE" sz="1000" b="1" dirty="0">
                  <a:solidFill>
                    <a:srgbClr val="000000"/>
                  </a:solidFill>
                </a:endParaRPr>
              </a:p>
            </p:txBody>
          </p:sp>
          <p:sp>
            <p:nvSpPr>
              <p:cNvPr id="694" name="Textfeld 693"/>
              <p:cNvSpPr txBox="1"/>
              <p:nvPr/>
            </p:nvSpPr>
            <p:spPr>
              <a:xfrm>
                <a:off x="4025310" y="-1971600"/>
                <a:ext cx="402674" cy="276999"/>
              </a:xfrm>
              <a:prstGeom prst="rect">
                <a:avLst/>
              </a:prstGeom>
              <a:noFill/>
            </p:spPr>
            <p:txBody>
              <a:bodyPr wrap="none" rtlCol="0">
                <a:spAutoFit/>
              </a:bodyPr>
              <a:lstStyle/>
              <a:p>
                <a:r>
                  <a:rPr lang="en-US" sz="1200" dirty="0" smtClean="0">
                    <a:solidFill>
                      <a:srgbClr val="000000"/>
                    </a:solidFill>
                  </a:rPr>
                  <a:t>t=4</a:t>
                </a:r>
                <a:endParaRPr lang="en-US" sz="1200" dirty="0">
                  <a:solidFill>
                    <a:srgbClr val="000000"/>
                  </a:solidFill>
                </a:endParaRPr>
              </a:p>
            </p:txBody>
          </p:sp>
          <p:cxnSp>
            <p:nvCxnSpPr>
              <p:cNvPr id="695" name="Gerade Verbindung mit Pfeil 694"/>
              <p:cNvCxnSpPr>
                <a:stCxn id="693" idx="3"/>
                <a:endCxn id="667" idx="1"/>
              </p:cNvCxnSpPr>
              <p:nvPr/>
            </p:nvCxnSpPr>
            <p:spPr>
              <a:xfrm>
                <a:off x="1925865" y="-1698578"/>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6" name="Gerade Verbindung mit Pfeil 695"/>
              <p:cNvCxnSpPr>
                <a:stCxn id="668" idx="0"/>
                <a:endCxn id="693" idx="2"/>
              </p:cNvCxnSpPr>
              <p:nvPr/>
            </p:nvCxnSpPr>
            <p:spPr>
              <a:xfrm flipV="1">
                <a:off x="1603256" y="-1527035"/>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63" name="Rechteck 662"/>
            <p:cNvSpPr/>
            <p:nvPr/>
          </p:nvSpPr>
          <p:spPr>
            <a:xfrm>
              <a:off x="3215773" y="715308"/>
              <a:ext cx="116112" cy="2322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050" dirty="0">
                <a:solidFill>
                  <a:srgbClr val="FFFFFF"/>
                </a:solidFill>
              </a:endParaRPr>
            </a:p>
          </p:txBody>
        </p:sp>
        <p:cxnSp>
          <p:nvCxnSpPr>
            <p:cNvPr id="664" name="Gekrümmte Verbindung 663"/>
            <p:cNvCxnSpPr>
              <a:endCxn id="681" idx="1"/>
            </p:cNvCxnSpPr>
            <p:nvPr/>
          </p:nvCxnSpPr>
          <p:spPr>
            <a:xfrm>
              <a:off x="639252" y="745181"/>
              <a:ext cx="1370855" cy="272033"/>
            </a:xfrm>
            <a:prstGeom prst="curvedConnector3">
              <a:avLst/>
            </a:prstGeom>
            <a:ln w="1905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65" name="Gekrümmte Verbindung 664"/>
            <p:cNvCxnSpPr>
              <a:stCxn id="675" idx="3"/>
              <a:endCxn id="663" idx="1"/>
            </p:cNvCxnSpPr>
            <p:nvPr/>
          </p:nvCxnSpPr>
          <p:spPr>
            <a:xfrm>
              <a:off x="2126219" y="539945"/>
              <a:ext cx="1089554" cy="291475"/>
            </a:xfrm>
            <a:prstGeom prst="curvedConnector3">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p:txBody>
          <a:bodyPr/>
          <a:lstStyle/>
          <a:p>
            <a:r>
              <a:rPr lang="en-US" dirty="0"/>
              <a:t>Operational </a:t>
            </a:r>
            <a:r>
              <a:rPr lang="en-US" dirty="0" smtClean="0"/>
              <a:t>Example</a:t>
            </a:r>
            <a:r>
              <a:rPr lang="en-US" dirty="0"/>
              <a:t> (step </a:t>
            </a:r>
            <a:r>
              <a:rPr lang="en-US" dirty="0" smtClean="0"/>
              <a:t>4)</a:t>
            </a:r>
            <a:endParaRPr lang="en-US" dirty="0"/>
          </a:p>
        </p:txBody>
      </p:sp>
      <p:sp>
        <p:nvSpPr>
          <p:cNvPr id="48" name="Inhaltsplatzhalter 2"/>
          <p:cNvSpPr>
            <a:spLocks noGrp="1"/>
          </p:cNvSpPr>
          <p:nvPr>
            <p:ph idx="1"/>
          </p:nvPr>
        </p:nvSpPr>
        <p:spPr>
          <a:xfrm>
            <a:off x="431800" y="1042988"/>
            <a:ext cx="8375650" cy="4772025"/>
          </a:xfrm>
        </p:spPr>
        <p:txBody>
          <a:bodyPr/>
          <a:lstStyle/>
          <a:p>
            <a:pPr marL="342900" indent="-342900">
              <a:buFont typeface="Wingdings" pitchFamily="2" charset="2"/>
              <a:buChar char="§"/>
            </a:pPr>
            <a:r>
              <a:rPr lang="en-US" dirty="0" smtClean="0"/>
              <a:t>Send BE packet (as no GL was waiting)</a:t>
            </a:r>
          </a:p>
          <a:p>
            <a:pPr marL="342900" indent="-342900">
              <a:buFont typeface="Wingdings" pitchFamily="2" charset="2"/>
              <a:buChar char="§"/>
            </a:pPr>
            <a:r>
              <a:rPr lang="en-US" dirty="0" smtClean="0"/>
              <a:t>New GL packet arrives</a:t>
            </a:r>
            <a:endParaRPr lang="en-US" dirty="0"/>
          </a:p>
        </p:txBody>
      </p:sp>
    </p:spTree>
    <p:extLst>
      <p:ext uri="{BB962C8B-B14F-4D97-AF65-F5344CB8AC3E}">
        <p14:creationId xmlns:p14="http://schemas.microsoft.com/office/powerpoint/2010/main" val="344372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342900" indent="-342900">
              <a:buFont typeface="Wingdings" pitchFamily="2" charset="2"/>
              <a:buChar char="§"/>
            </a:pPr>
            <a:r>
              <a:rPr lang="en-US" dirty="0" smtClean="0"/>
              <a:t>static partitioning (e.g. TDMA):</a:t>
            </a:r>
          </a:p>
          <a:p>
            <a:pPr lvl="1" indent="0">
              <a:buNone/>
            </a:pPr>
            <a:r>
              <a:rPr lang="en-US" sz="1600" dirty="0"/>
              <a:t> </a:t>
            </a:r>
            <a:r>
              <a:rPr lang="en-US" sz="1600" dirty="0" smtClean="0"/>
              <a:t>   e.g. [Milberg2004], [Goossens2010], [Psarras2015], [Panades2006], [Hansson2007]</a:t>
            </a:r>
          </a:p>
          <a:p>
            <a:pPr lvl="1" indent="0">
              <a:buNone/>
            </a:pPr>
            <a:r>
              <a:rPr lang="en-US" dirty="0" smtClean="0">
                <a:sym typeface="Wingdings" pitchFamily="2" charset="2"/>
              </a:rPr>
              <a:t>   typically </a:t>
            </a:r>
            <a:r>
              <a:rPr lang="en-US" dirty="0">
                <a:sym typeface="Wingdings" pitchFamily="2" charset="2"/>
              </a:rPr>
              <a:t>reduced utilization</a:t>
            </a:r>
            <a:endParaRPr lang="en-US" dirty="0"/>
          </a:p>
          <a:p>
            <a:pPr marL="342900" indent="-342900">
              <a:buFont typeface="Wingdings" pitchFamily="2" charset="2"/>
              <a:buChar char="§"/>
            </a:pPr>
            <a:r>
              <a:rPr lang="en-US" dirty="0" smtClean="0"/>
              <a:t>prioritization:</a:t>
            </a:r>
          </a:p>
          <a:p>
            <a:pPr lvl="1" indent="0">
              <a:buNone/>
            </a:pPr>
            <a:r>
              <a:rPr lang="en-US" sz="1600" dirty="0" smtClean="0"/>
              <a:t>    e.g. [Bolotin2004], [Bjerregaard2005]</a:t>
            </a:r>
          </a:p>
          <a:p>
            <a:pPr marL="533400" lvl="1" indent="-342900"/>
            <a:r>
              <a:rPr lang="en-US" dirty="0"/>
              <a:t>“criticality as priority</a:t>
            </a:r>
            <a:r>
              <a:rPr lang="en-US" dirty="0" smtClean="0"/>
              <a:t>”</a:t>
            </a:r>
          </a:p>
          <a:p>
            <a:pPr lvl="1" indent="0">
              <a:buNone/>
            </a:pPr>
            <a:r>
              <a:rPr lang="en-US" sz="1800" dirty="0" smtClean="0">
                <a:sym typeface="Wingdings" pitchFamily="2" charset="2"/>
              </a:rPr>
              <a:t>  </a:t>
            </a:r>
            <a:r>
              <a:rPr lang="en-US" dirty="0" smtClean="0">
                <a:sym typeface="Wingdings" pitchFamily="2" charset="2"/>
              </a:rPr>
              <a:t> reduced performance for BE</a:t>
            </a:r>
            <a:endParaRPr lang="en-US" sz="1800" dirty="0" smtClean="0"/>
          </a:p>
          <a:p>
            <a:pPr marL="342900" indent="-342900">
              <a:buFont typeface="Wingdings" pitchFamily="2" charset="2"/>
              <a:buChar char="§"/>
            </a:pPr>
            <a:r>
              <a:rPr lang="en-US" dirty="0" smtClean="0"/>
              <a:t>dual Priority:</a:t>
            </a:r>
          </a:p>
          <a:p>
            <a:pPr lvl="1" indent="0">
              <a:buNone/>
            </a:pPr>
            <a:r>
              <a:rPr lang="en-US" sz="1600" dirty="0" smtClean="0"/>
              <a:t>    e.g. [Burns2014], [Indrusiak2015]</a:t>
            </a:r>
          </a:p>
          <a:p>
            <a:pPr marL="533400" lvl="1" indent="-342900"/>
            <a:r>
              <a:rPr lang="en-US" dirty="0" smtClean="0"/>
              <a:t>based on behavior of safety-critical sender:</a:t>
            </a:r>
          </a:p>
          <a:p>
            <a:pPr marL="704850" lvl="2" indent="-342900"/>
            <a:r>
              <a:rPr lang="en-US" dirty="0" smtClean="0"/>
              <a:t>send with either high or low priority</a:t>
            </a:r>
          </a:p>
          <a:p>
            <a:pPr marL="533400" lvl="1" indent="-342900"/>
            <a:r>
              <a:rPr lang="en-US" dirty="0" smtClean="0">
                <a:sym typeface="Wingdings" pitchFamily="2" charset="2"/>
              </a:rPr>
              <a:t>not accounting for NoC load; only for whole path</a:t>
            </a:r>
          </a:p>
          <a:p>
            <a:pPr lvl="1" indent="0">
              <a:buNone/>
            </a:pPr>
            <a:r>
              <a:rPr lang="en-US" dirty="0" smtClean="0">
                <a:sym typeface="Wingdings" pitchFamily="2" charset="2"/>
              </a:rPr>
              <a:t>   reduced exploitation of latency slack</a:t>
            </a:r>
            <a:endParaRPr lang="en-US" dirty="0"/>
          </a:p>
          <a:p>
            <a:pPr marL="533400" lvl="1" indent="-342900"/>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p:txBody>
      </p:sp>
      <p:sp>
        <p:nvSpPr>
          <p:cNvPr id="4" name="Titel 3"/>
          <p:cNvSpPr>
            <a:spLocks noGrp="1"/>
          </p:cNvSpPr>
          <p:nvPr>
            <p:ph type="title"/>
          </p:nvPr>
        </p:nvSpPr>
        <p:spPr/>
        <p:txBody>
          <a:bodyPr/>
          <a:lstStyle/>
          <a:p>
            <a:pPr marL="342900" indent="-342900"/>
            <a:r>
              <a:rPr lang="en-US" dirty="0"/>
              <a:t>Providing Quality of </a:t>
            </a:r>
            <a:r>
              <a:rPr lang="en-US" dirty="0" smtClean="0"/>
              <a:t>Service – Related Work</a:t>
            </a:r>
            <a:endParaRPr lang="en-US" dirty="0"/>
          </a:p>
        </p:txBody>
      </p:sp>
      <p:sp>
        <p:nvSpPr>
          <p:cNvPr id="3" name="Textfeld 2"/>
          <p:cNvSpPr txBox="1"/>
          <p:nvPr/>
        </p:nvSpPr>
        <p:spPr>
          <a:xfrm>
            <a:off x="13212960" y="155679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93501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9" name="Gruppieren 708"/>
          <p:cNvGrpSpPr/>
          <p:nvPr/>
        </p:nvGrpSpPr>
        <p:grpSpPr>
          <a:xfrm>
            <a:off x="2639102" y="2588300"/>
            <a:ext cx="3865796" cy="1681401"/>
            <a:chOff x="639252" y="-276243"/>
            <a:chExt cx="3865796" cy="1681401"/>
          </a:xfrm>
        </p:grpSpPr>
        <p:grpSp>
          <p:nvGrpSpPr>
            <p:cNvPr id="710" name="Gruppieren 709"/>
            <p:cNvGrpSpPr/>
            <p:nvPr/>
          </p:nvGrpSpPr>
          <p:grpSpPr>
            <a:xfrm>
              <a:off x="639252" y="-276243"/>
              <a:ext cx="3865796" cy="1681401"/>
              <a:chOff x="639252" y="-1971600"/>
              <a:chExt cx="3865796" cy="1681401"/>
            </a:xfrm>
          </p:grpSpPr>
          <p:sp>
            <p:nvSpPr>
              <p:cNvPr id="714" name="Rechteck 713"/>
              <p:cNvSpPr/>
              <p:nvPr/>
            </p:nvSpPr>
            <p:spPr>
              <a:xfrm>
                <a:off x="755577" y="-1937092"/>
                <a:ext cx="3600400" cy="164689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15" name="Rechteck 714"/>
              <p:cNvSpPr/>
              <p:nvPr/>
            </p:nvSpPr>
            <p:spPr>
              <a:xfrm>
                <a:off x="2583468" y="-1806590"/>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716" name="Rechteck 715"/>
              <p:cNvSpPr/>
              <p:nvPr/>
            </p:nvSpPr>
            <p:spPr>
              <a:xfrm>
                <a:off x="839067" y="-1395866"/>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a:solidFill>
                      <a:srgbClr val="000000"/>
                    </a:solidFill>
                  </a:rPr>
                  <a:t>Input</a:t>
                </a:r>
              </a:p>
            </p:txBody>
          </p:sp>
          <p:sp>
            <p:nvSpPr>
              <p:cNvPr id="717" name="Trapezoid 716"/>
              <p:cNvSpPr/>
              <p:nvPr/>
            </p:nvSpPr>
            <p:spPr>
              <a:xfrm rot="16200000">
                <a:off x="775246" y="-1069248"/>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18" name="Rechteck 717"/>
              <p:cNvSpPr/>
              <p:nvPr/>
            </p:nvSpPr>
            <p:spPr>
              <a:xfrm>
                <a:off x="1431338"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19" name="Rechteck 718"/>
              <p:cNvSpPr/>
              <p:nvPr/>
            </p:nvSpPr>
            <p:spPr>
              <a:xfrm>
                <a:off x="1547450"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20" name="Rechteck 719"/>
              <p:cNvSpPr/>
              <p:nvPr/>
            </p:nvSpPr>
            <p:spPr>
              <a:xfrm>
                <a:off x="1663562"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21" name="Rechteck 720"/>
              <p:cNvSpPr/>
              <p:nvPr/>
            </p:nvSpPr>
            <p:spPr>
              <a:xfrm>
                <a:off x="1777883"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22" name="Rechteck 721"/>
              <p:cNvSpPr/>
              <p:nvPr/>
            </p:nvSpPr>
            <p:spPr>
              <a:xfrm>
                <a:off x="1893995"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23" name="Rechteck 722"/>
              <p:cNvSpPr/>
              <p:nvPr/>
            </p:nvSpPr>
            <p:spPr>
              <a:xfrm>
                <a:off x="2010107"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24" name="Rechteck 723"/>
              <p:cNvSpPr/>
              <p:nvPr/>
            </p:nvSpPr>
            <p:spPr>
              <a:xfrm>
                <a:off x="1431338"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25" name="Rechteck 724"/>
              <p:cNvSpPr/>
              <p:nvPr/>
            </p:nvSpPr>
            <p:spPr>
              <a:xfrm>
                <a:off x="1547450"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26" name="Rechteck 725"/>
              <p:cNvSpPr/>
              <p:nvPr/>
            </p:nvSpPr>
            <p:spPr>
              <a:xfrm>
                <a:off x="1663562"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27" name="Rechteck 726"/>
              <p:cNvSpPr/>
              <p:nvPr/>
            </p:nvSpPr>
            <p:spPr>
              <a:xfrm>
                <a:off x="1777883"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28" name="Rechteck 727"/>
              <p:cNvSpPr/>
              <p:nvPr/>
            </p:nvSpPr>
            <p:spPr>
              <a:xfrm>
                <a:off x="1893995"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a:solidFill>
                      <a:srgbClr val="FFFFFF"/>
                    </a:solidFill>
                  </a:rPr>
                  <a:t>2</a:t>
                </a:r>
              </a:p>
            </p:txBody>
          </p:sp>
          <p:sp>
            <p:nvSpPr>
              <p:cNvPr id="729" name="Rechteck 728"/>
              <p:cNvSpPr/>
              <p:nvPr/>
            </p:nvSpPr>
            <p:spPr>
              <a:xfrm>
                <a:off x="2010107" y="-794255"/>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rgbClr val="FFFFFF"/>
                    </a:solidFill>
                  </a:rPr>
                  <a:t>1</a:t>
                </a:r>
                <a:endParaRPr lang="de-DE" sz="1050" dirty="0">
                  <a:solidFill>
                    <a:srgbClr val="FFFFFF"/>
                  </a:solidFill>
                </a:endParaRPr>
              </a:p>
            </p:txBody>
          </p:sp>
          <p:sp>
            <p:nvSpPr>
              <p:cNvPr id="730" name="Textfeld 729"/>
              <p:cNvSpPr txBox="1"/>
              <p:nvPr/>
            </p:nvSpPr>
            <p:spPr>
              <a:xfrm>
                <a:off x="1870084" y="-1035826"/>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731" name="Textfeld 730"/>
              <p:cNvSpPr txBox="1"/>
              <p:nvPr/>
            </p:nvSpPr>
            <p:spPr>
              <a:xfrm>
                <a:off x="1871552" y="-578231"/>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732" name="Gerade Verbindung 731"/>
              <p:cNvCxnSpPr>
                <a:stCxn id="717" idx="0"/>
              </p:cNvCxnSpPr>
              <p:nvPr/>
            </p:nvCxnSpPr>
            <p:spPr>
              <a:xfrm flipH="1">
                <a:off x="639252" y="-940514"/>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3" name="Gerade Verbindung 732"/>
              <p:cNvCxnSpPr>
                <a:stCxn id="718" idx="1"/>
              </p:cNvCxnSpPr>
              <p:nvPr/>
            </p:nvCxnSpPr>
            <p:spPr>
              <a:xfrm flipH="1">
                <a:off x="1298226" y="-1155414"/>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4" name="Gerade Verbindung 733"/>
              <p:cNvCxnSpPr>
                <a:stCxn id="724" idx="1"/>
              </p:cNvCxnSpPr>
              <p:nvPr/>
            </p:nvCxnSpPr>
            <p:spPr>
              <a:xfrm flipH="1">
                <a:off x="1298226" y="-67814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35" name="Rechteck 734"/>
              <p:cNvSpPr/>
              <p:nvPr/>
            </p:nvSpPr>
            <p:spPr>
              <a:xfrm>
                <a:off x="3560645" y="-1082287"/>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736" name="Gerade Verbindung 735"/>
              <p:cNvCxnSpPr>
                <a:stCxn id="735" idx="1"/>
              </p:cNvCxnSpPr>
              <p:nvPr/>
            </p:nvCxnSpPr>
            <p:spPr>
              <a:xfrm flipH="1">
                <a:off x="3347864" y="-866263"/>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7" name="Gerade Verbindung mit Pfeil 736"/>
              <p:cNvCxnSpPr>
                <a:stCxn id="735" idx="3"/>
              </p:cNvCxnSpPr>
              <p:nvPr/>
            </p:nvCxnSpPr>
            <p:spPr>
              <a:xfrm>
                <a:off x="4291691" y="-866263"/>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8" name="Gerade Verbindung mit Pfeil 737"/>
              <p:cNvCxnSpPr>
                <a:stCxn id="715" idx="2"/>
                <a:endCxn id="745" idx="0"/>
              </p:cNvCxnSpPr>
              <p:nvPr/>
            </p:nvCxnSpPr>
            <p:spPr>
              <a:xfrm>
                <a:off x="2983310" y="-1590566"/>
                <a:ext cx="5054" cy="194701"/>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9" name="Gerade Verbindung mit Pfeil 738"/>
              <p:cNvCxnSpPr>
                <a:stCxn id="716" idx="3"/>
                <a:endCxn id="745" idx="1"/>
              </p:cNvCxnSpPr>
              <p:nvPr/>
            </p:nvCxnSpPr>
            <p:spPr>
              <a:xfrm>
                <a:off x="2367444" y="-863938"/>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40" name="Gruppieren 739"/>
              <p:cNvGrpSpPr/>
              <p:nvPr/>
            </p:nvGrpSpPr>
            <p:grpSpPr>
              <a:xfrm>
                <a:off x="2593576" y="-1395865"/>
                <a:ext cx="789575" cy="1063856"/>
                <a:chOff x="2593576" y="-1395865"/>
                <a:chExt cx="916465" cy="1063856"/>
              </a:xfrm>
            </p:grpSpPr>
            <p:sp>
              <p:nvSpPr>
                <p:cNvPr id="745" name="Rechteck 744"/>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746" name="Gruppieren 745"/>
                <p:cNvGrpSpPr/>
                <p:nvPr/>
              </p:nvGrpSpPr>
              <p:grpSpPr>
                <a:xfrm>
                  <a:off x="2720467" y="-1274698"/>
                  <a:ext cx="662684" cy="821522"/>
                  <a:chOff x="2798911" y="2600908"/>
                  <a:chExt cx="728953" cy="2200450"/>
                </a:xfrm>
              </p:grpSpPr>
              <p:cxnSp>
                <p:nvCxnSpPr>
                  <p:cNvPr id="751" name="Gerade Verbindung 750"/>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2" name="Gerade Verbindung 751"/>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3" name="Gerade Verbindung 752"/>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47" name="Gruppieren 746"/>
                <p:cNvGrpSpPr/>
                <p:nvPr/>
              </p:nvGrpSpPr>
              <p:grpSpPr>
                <a:xfrm flipH="1">
                  <a:off x="2720467" y="-1274698"/>
                  <a:ext cx="662684" cy="821522"/>
                  <a:chOff x="2798911" y="2600908"/>
                  <a:chExt cx="728953" cy="2200450"/>
                </a:xfrm>
              </p:grpSpPr>
              <p:cxnSp>
                <p:nvCxnSpPr>
                  <p:cNvPr id="748" name="Gerade Verbindung 747"/>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9" name="Gerade Verbindung 748"/>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0" name="Gerade Verbindung 749"/>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741" name="Rechteck 740"/>
              <p:cNvSpPr/>
              <p:nvPr/>
            </p:nvSpPr>
            <p:spPr>
              <a:xfrm>
                <a:off x="1287324" y="-187012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smtClean="0">
                    <a:solidFill>
                      <a:srgbClr val="000000"/>
                    </a:solidFill>
                  </a:rPr>
                  <a:t>norm</a:t>
                </a:r>
                <a:endParaRPr lang="de-DE" sz="1000" b="1" dirty="0">
                  <a:solidFill>
                    <a:srgbClr val="000000"/>
                  </a:solidFill>
                </a:endParaRPr>
              </a:p>
            </p:txBody>
          </p:sp>
          <p:sp>
            <p:nvSpPr>
              <p:cNvPr id="742" name="Textfeld 741"/>
              <p:cNvSpPr txBox="1"/>
              <p:nvPr/>
            </p:nvSpPr>
            <p:spPr>
              <a:xfrm>
                <a:off x="4025310" y="-1971600"/>
                <a:ext cx="402674" cy="276999"/>
              </a:xfrm>
              <a:prstGeom prst="rect">
                <a:avLst/>
              </a:prstGeom>
              <a:noFill/>
            </p:spPr>
            <p:txBody>
              <a:bodyPr wrap="none" rtlCol="0">
                <a:spAutoFit/>
              </a:bodyPr>
              <a:lstStyle/>
              <a:p>
                <a:r>
                  <a:rPr lang="en-US" sz="1200" dirty="0" smtClean="0">
                    <a:solidFill>
                      <a:srgbClr val="000000"/>
                    </a:solidFill>
                  </a:rPr>
                  <a:t>t=5</a:t>
                </a:r>
                <a:endParaRPr lang="en-US" sz="1200" dirty="0">
                  <a:solidFill>
                    <a:srgbClr val="000000"/>
                  </a:solidFill>
                </a:endParaRPr>
              </a:p>
            </p:txBody>
          </p:sp>
          <p:cxnSp>
            <p:nvCxnSpPr>
              <p:cNvPr id="743" name="Gerade Verbindung mit Pfeil 742"/>
              <p:cNvCxnSpPr>
                <a:stCxn id="741" idx="3"/>
                <a:endCxn id="715" idx="1"/>
              </p:cNvCxnSpPr>
              <p:nvPr/>
            </p:nvCxnSpPr>
            <p:spPr>
              <a:xfrm>
                <a:off x="1925865" y="-1698578"/>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4" name="Gerade Verbindung mit Pfeil 743"/>
              <p:cNvCxnSpPr>
                <a:stCxn id="716" idx="0"/>
                <a:endCxn id="741" idx="2"/>
              </p:cNvCxnSpPr>
              <p:nvPr/>
            </p:nvCxnSpPr>
            <p:spPr>
              <a:xfrm flipV="1">
                <a:off x="1603256" y="-1527035"/>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11" name="Rechteck 710"/>
            <p:cNvSpPr/>
            <p:nvPr/>
          </p:nvSpPr>
          <p:spPr>
            <a:xfrm>
              <a:off x="3215773" y="715308"/>
              <a:ext cx="116112" cy="2322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1050" dirty="0">
                <a:solidFill>
                  <a:srgbClr val="FFFFFF"/>
                </a:solidFill>
              </a:endParaRPr>
            </a:p>
          </p:txBody>
        </p:sp>
        <p:cxnSp>
          <p:nvCxnSpPr>
            <p:cNvPr id="713" name="Gekrümmte Verbindung 712"/>
            <p:cNvCxnSpPr>
              <a:stCxn id="723" idx="3"/>
              <a:endCxn id="711" idx="1"/>
            </p:cNvCxnSpPr>
            <p:nvPr/>
          </p:nvCxnSpPr>
          <p:spPr>
            <a:xfrm>
              <a:off x="2126219" y="539945"/>
              <a:ext cx="1089554" cy="291475"/>
            </a:xfrm>
            <a:prstGeom prst="curvedConnector3">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p:txBody>
          <a:bodyPr/>
          <a:lstStyle/>
          <a:p>
            <a:r>
              <a:rPr lang="en-US" dirty="0"/>
              <a:t>Operational </a:t>
            </a:r>
            <a:r>
              <a:rPr lang="en-US" dirty="0" smtClean="0"/>
              <a:t>Example</a:t>
            </a:r>
            <a:r>
              <a:rPr lang="en-US" dirty="0"/>
              <a:t> (step </a:t>
            </a:r>
            <a:r>
              <a:rPr lang="en-US" dirty="0" smtClean="0"/>
              <a:t>5)</a:t>
            </a:r>
            <a:endParaRPr lang="en-US" dirty="0"/>
          </a:p>
        </p:txBody>
      </p:sp>
      <p:sp>
        <p:nvSpPr>
          <p:cNvPr id="47" name="Inhaltsplatzhalter 2"/>
          <p:cNvSpPr>
            <a:spLocks noGrp="1"/>
          </p:cNvSpPr>
          <p:nvPr>
            <p:ph idx="1"/>
          </p:nvPr>
        </p:nvSpPr>
        <p:spPr>
          <a:xfrm>
            <a:off x="431800" y="1042988"/>
            <a:ext cx="8375650" cy="4772025"/>
          </a:xfrm>
        </p:spPr>
        <p:txBody>
          <a:bodyPr/>
          <a:lstStyle/>
          <a:p>
            <a:pPr marL="342900" indent="-342900">
              <a:buFont typeface="Wingdings" pitchFamily="2" charset="2"/>
              <a:buChar char="§"/>
            </a:pPr>
            <a:r>
              <a:rPr lang="en-US" dirty="0"/>
              <a:t>Send BE packet, as GL still allows blocking</a:t>
            </a:r>
          </a:p>
          <a:p>
            <a:pPr marL="533400" lvl="1" indent="-342900"/>
            <a:r>
              <a:rPr lang="en-US" dirty="0"/>
              <a:t>BC of GL is </a:t>
            </a:r>
            <a:r>
              <a:rPr lang="en-US" dirty="0" smtClean="0"/>
              <a:t>decremented</a:t>
            </a:r>
          </a:p>
          <a:p>
            <a:pPr lvl="1" indent="0">
              <a:buNone/>
            </a:pPr>
            <a:r>
              <a:rPr lang="en-US" dirty="0" smtClean="0">
                <a:sym typeface="Wingdings" pitchFamily="2" charset="2"/>
              </a:rPr>
              <a:t> </a:t>
            </a:r>
            <a:r>
              <a:rPr lang="en-US" dirty="0" smtClean="0"/>
              <a:t>BE achieves lower latency</a:t>
            </a:r>
            <a:endParaRPr lang="en-US" dirty="0"/>
          </a:p>
        </p:txBody>
      </p:sp>
    </p:spTree>
    <p:extLst>
      <p:ext uri="{BB962C8B-B14F-4D97-AF65-F5344CB8AC3E}">
        <p14:creationId xmlns:p14="http://schemas.microsoft.com/office/powerpoint/2010/main" val="4048737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4" name="Gruppieren 753"/>
          <p:cNvGrpSpPr/>
          <p:nvPr/>
        </p:nvGrpSpPr>
        <p:grpSpPr>
          <a:xfrm>
            <a:off x="2639102" y="2588300"/>
            <a:ext cx="3865796" cy="1681401"/>
            <a:chOff x="639252" y="-276243"/>
            <a:chExt cx="3865796" cy="1681401"/>
          </a:xfrm>
        </p:grpSpPr>
        <p:grpSp>
          <p:nvGrpSpPr>
            <p:cNvPr id="755" name="Gruppieren 754"/>
            <p:cNvGrpSpPr/>
            <p:nvPr/>
          </p:nvGrpSpPr>
          <p:grpSpPr>
            <a:xfrm>
              <a:off x="639252" y="-276243"/>
              <a:ext cx="3865796" cy="1681401"/>
              <a:chOff x="639252" y="-1971600"/>
              <a:chExt cx="3865796" cy="1681401"/>
            </a:xfrm>
          </p:grpSpPr>
          <p:sp>
            <p:nvSpPr>
              <p:cNvPr id="758" name="Rechteck 757"/>
              <p:cNvSpPr/>
              <p:nvPr/>
            </p:nvSpPr>
            <p:spPr>
              <a:xfrm>
                <a:off x="755577" y="-1937092"/>
                <a:ext cx="3600400" cy="164689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59" name="Rechteck 758"/>
              <p:cNvSpPr/>
              <p:nvPr/>
            </p:nvSpPr>
            <p:spPr>
              <a:xfrm>
                <a:off x="2583468" y="-1806590"/>
                <a:ext cx="799683" cy="2160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Arbitration</a:t>
                </a:r>
              </a:p>
            </p:txBody>
          </p:sp>
          <p:sp>
            <p:nvSpPr>
              <p:cNvPr id="760" name="Rechteck 759"/>
              <p:cNvSpPr/>
              <p:nvPr/>
            </p:nvSpPr>
            <p:spPr>
              <a:xfrm>
                <a:off x="839067" y="-1395866"/>
                <a:ext cx="1528377" cy="1063856"/>
              </a:xfrm>
              <a:prstGeom prst="rect">
                <a:avLst/>
              </a:prstGeom>
              <a:ln/>
            </p:spPr>
            <p:style>
              <a:lnRef idx="2">
                <a:schemeClr val="dk1"/>
              </a:lnRef>
              <a:fillRef idx="1">
                <a:schemeClr val="lt1"/>
              </a:fillRef>
              <a:effectRef idx="0">
                <a:schemeClr val="dk1"/>
              </a:effectRef>
              <a:fontRef idx="minor">
                <a:schemeClr val="dk1"/>
              </a:fontRef>
            </p:style>
            <p:txBody>
              <a:bodyPr rtlCol="0" anchor="b" anchorCtr="0"/>
              <a:lstStyle/>
              <a:p>
                <a:pPr algn="ctr"/>
                <a:r>
                  <a:rPr lang="de-DE" sz="1000" dirty="0">
                    <a:solidFill>
                      <a:srgbClr val="000000"/>
                    </a:solidFill>
                  </a:rPr>
                  <a:t>Input</a:t>
                </a:r>
              </a:p>
            </p:txBody>
          </p:sp>
          <p:sp>
            <p:nvSpPr>
              <p:cNvPr id="761" name="Trapezoid 760"/>
              <p:cNvSpPr/>
              <p:nvPr/>
            </p:nvSpPr>
            <p:spPr>
              <a:xfrm rot="16200000">
                <a:off x="775246" y="-1069248"/>
                <a:ext cx="766688" cy="257468"/>
              </a:xfrm>
              <a:prstGeom prst="trapezoid">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62" name="Rechteck 761"/>
              <p:cNvSpPr/>
              <p:nvPr/>
            </p:nvSpPr>
            <p:spPr>
              <a:xfrm>
                <a:off x="1431338"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63" name="Rechteck 762"/>
              <p:cNvSpPr/>
              <p:nvPr/>
            </p:nvSpPr>
            <p:spPr>
              <a:xfrm>
                <a:off x="1547450"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64" name="Rechteck 763"/>
              <p:cNvSpPr/>
              <p:nvPr/>
            </p:nvSpPr>
            <p:spPr>
              <a:xfrm>
                <a:off x="1663562"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65" name="Rechteck 764"/>
              <p:cNvSpPr/>
              <p:nvPr/>
            </p:nvSpPr>
            <p:spPr>
              <a:xfrm>
                <a:off x="1777883"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66" name="Rechteck 765"/>
              <p:cNvSpPr/>
              <p:nvPr/>
            </p:nvSpPr>
            <p:spPr>
              <a:xfrm>
                <a:off x="1893995"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67" name="Rechteck 766"/>
              <p:cNvSpPr/>
              <p:nvPr/>
            </p:nvSpPr>
            <p:spPr>
              <a:xfrm>
                <a:off x="2010107" y="-1271524"/>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68" name="Rechteck 767"/>
              <p:cNvSpPr/>
              <p:nvPr/>
            </p:nvSpPr>
            <p:spPr>
              <a:xfrm>
                <a:off x="1431338"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69" name="Rechteck 768"/>
              <p:cNvSpPr/>
              <p:nvPr/>
            </p:nvSpPr>
            <p:spPr>
              <a:xfrm>
                <a:off x="1547450"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70" name="Rechteck 769"/>
              <p:cNvSpPr/>
              <p:nvPr/>
            </p:nvSpPr>
            <p:spPr>
              <a:xfrm>
                <a:off x="1663562"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71" name="Rechteck 770"/>
              <p:cNvSpPr/>
              <p:nvPr/>
            </p:nvSpPr>
            <p:spPr>
              <a:xfrm>
                <a:off x="1777883"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sp>
            <p:nvSpPr>
              <p:cNvPr id="772" name="Rechteck 771"/>
              <p:cNvSpPr/>
              <p:nvPr/>
            </p:nvSpPr>
            <p:spPr>
              <a:xfrm>
                <a:off x="1893995"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a:solidFill>
                      <a:srgbClr val="FFFFFF"/>
                    </a:solidFill>
                  </a:rPr>
                  <a:t>2</a:t>
                </a:r>
              </a:p>
            </p:txBody>
          </p:sp>
          <p:sp>
            <p:nvSpPr>
              <p:cNvPr id="773" name="Rechteck 772"/>
              <p:cNvSpPr/>
              <p:nvPr/>
            </p:nvSpPr>
            <p:spPr>
              <a:xfrm>
                <a:off x="2010107" y="-794255"/>
                <a:ext cx="116112" cy="23222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50" dirty="0" smtClean="0">
                    <a:solidFill>
                      <a:srgbClr val="FFFFFF"/>
                    </a:solidFill>
                  </a:rPr>
                  <a:t>1</a:t>
                </a:r>
                <a:endParaRPr lang="de-DE" sz="1050" dirty="0">
                  <a:solidFill>
                    <a:srgbClr val="FFFFFF"/>
                  </a:solidFill>
                </a:endParaRPr>
              </a:p>
            </p:txBody>
          </p:sp>
          <p:sp>
            <p:nvSpPr>
              <p:cNvPr id="774" name="Textfeld 773"/>
              <p:cNvSpPr txBox="1"/>
              <p:nvPr/>
            </p:nvSpPr>
            <p:spPr>
              <a:xfrm>
                <a:off x="1870084" y="-1035826"/>
                <a:ext cx="354584" cy="246221"/>
              </a:xfrm>
              <a:prstGeom prst="rect">
                <a:avLst/>
              </a:prstGeom>
              <a:noFill/>
            </p:spPr>
            <p:txBody>
              <a:bodyPr wrap="none" rtlCol="0">
                <a:spAutoFit/>
              </a:bodyPr>
              <a:lstStyle/>
              <a:p>
                <a:r>
                  <a:rPr lang="de-DE" sz="1000" dirty="0">
                    <a:solidFill>
                      <a:srgbClr val="000000"/>
                    </a:solidFill>
                  </a:rPr>
                  <a:t>BE</a:t>
                </a:r>
                <a:endParaRPr lang="de-DE" sz="1100" dirty="0">
                  <a:solidFill>
                    <a:srgbClr val="000000"/>
                  </a:solidFill>
                </a:endParaRPr>
              </a:p>
            </p:txBody>
          </p:sp>
          <p:sp>
            <p:nvSpPr>
              <p:cNvPr id="775" name="Textfeld 774"/>
              <p:cNvSpPr txBox="1"/>
              <p:nvPr/>
            </p:nvSpPr>
            <p:spPr>
              <a:xfrm>
                <a:off x="1871552" y="-578231"/>
                <a:ext cx="354584" cy="246221"/>
              </a:xfrm>
              <a:prstGeom prst="rect">
                <a:avLst/>
              </a:prstGeom>
              <a:noFill/>
            </p:spPr>
            <p:txBody>
              <a:bodyPr wrap="none" rtlCol="0">
                <a:spAutoFit/>
              </a:bodyPr>
              <a:lstStyle/>
              <a:p>
                <a:r>
                  <a:rPr lang="de-DE" sz="1000" dirty="0">
                    <a:solidFill>
                      <a:srgbClr val="000000"/>
                    </a:solidFill>
                  </a:rPr>
                  <a:t>GL</a:t>
                </a:r>
                <a:endParaRPr lang="de-DE" sz="1100" dirty="0">
                  <a:solidFill>
                    <a:srgbClr val="000000"/>
                  </a:solidFill>
                </a:endParaRPr>
              </a:p>
            </p:txBody>
          </p:sp>
          <p:cxnSp>
            <p:nvCxnSpPr>
              <p:cNvPr id="776" name="Gerade Verbindung 775"/>
              <p:cNvCxnSpPr>
                <a:stCxn id="761" idx="0"/>
              </p:cNvCxnSpPr>
              <p:nvPr/>
            </p:nvCxnSpPr>
            <p:spPr>
              <a:xfrm flipH="1">
                <a:off x="639252" y="-940514"/>
                <a:ext cx="39060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7" name="Gerade Verbindung 776"/>
              <p:cNvCxnSpPr>
                <a:stCxn id="762" idx="1"/>
              </p:cNvCxnSpPr>
              <p:nvPr/>
            </p:nvCxnSpPr>
            <p:spPr>
              <a:xfrm flipH="1">
                <a:off x="1298226" y="-1155414"/>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8" name="Gerade Verbindung 777"/>
              <p:cNvCxnSpPr>
                <a:stCxn id="768" idx="1"/>
              </p:cNvCxnSpPr>
              <p:nvPr/>
            </p:nvCxnSpPr>
            <p:spPr>
              <a:xfrm flipH="1">
                <a:off x="1298226" y="-678145"/>
                <a:ext cx="133114"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79" name="Rechteck 778"/>
              <p:cNvSpPr/>
              <p:nvPr/>
            </p:nvSpPr>
            <p:spPr>
              <a:xfrm>
                <a:off x="3560645" y="-1082287"/>
                <a:ext cx="731044" cy="4320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Output 1</a:t>
                </a:r>
              </a:p>
            </p:txBody>
          </p:sp>
          <p:cxnSp>
            <p:nvCxnSpPr>
              <p:cNvPr id="780" name="Gerade Verbindung 779"/>
              <p:cNvCxnSpPr>
                <a:stCxn id="779" idx="1"/>
              </p:cNvCxnSpPr>
              <p:nvPr/>
            </p:nvCxnSpPr>
            <p:spPr>
              <a:xfrm flipH="1">
                <a:off x="3347864" y="-866263"/>
                <a:ext cx="212783" cy="0"/>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1" name="Gerade Verbindung mit Pfeil 780"/>
              <p:cNvCxnSpPr>
                <a:stCxn id="779" idx="3"/>
              </p:cNvCxnSpPr>
              <p:nvPr/>
            </p:nvCxnSpPr>
            <p:spPr>
              <a:xfrm>
                <a:off x="4291691" y="-866263"/>
                <a:ext cx="2133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2" name="Gerade Verbindung mit Pfeil 781"/>
              <p:cNvCxnSpPr>
                <a:stCxn id="759" idx="2"/>
                <a:endCxn id="789" idx="0"/>
              </p:cNvCxnSpPr>
              <p:nvPr/>
            </p:nvCxnSpPr>
            <p:spPr>
              <a:xfrm>
                <a:off x="2983310" y="-1590566"/>
                <a:ext cx="5054" cy="194701"/>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3" name="Gerade Verbindung mit Pfeil 782"/>
              <p:cNvCxnSpPr>
                <a:stCxn id="760" idx="3"/>
                <a:endCxn id="789" idx="1"/>
              </p:cNvCxnSpPr>
              <p:nvPr/>
            </p:nvCxnSpPr>
            <p:spPr>
              <a:xfrm>
                <a:off x="2367444" y="-863938"/>
                <a:ext cx="226132"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84" name="Gruppieren 783"/>
              <p:cNvGrpSpPr/>
              <p:nvPr/>
            </p:nvGrpSpPr>
            <p:grpSpPr>
              <a:xfrm>
                <a:off x="2593576" y="-1395865"/>
                <a:ext cx="789575" cy="1063856"/>
                <a:chOff x="2593576" y="-1395865"/>
                <a:chExt cx="916465" cy="1063856"/>
              </a:xfrm>
            </p:grpSpPr>
            <p:sp>
              <p:nvSpPr>
                <p:cNvPr id="789" name="Rechteck 788"/>
                <p:cNvSpPr/>
                <p:nvPr/>
              </p:nvSpPr>
              <p:spPr>
                <a:xfrm>
                  <a:off x="2593576" y="-1395865"/>
                  <a:ext cx="916465" cy="106385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solidFill>
                      <a:srgbClr val="000000"/>
                    </a:solidFill>
                  </a:endParaRPr>
                </a:p>
              </p:txBody>
            </p:sp>
            <p:grpSp>
              <p:nvGrpSpPr>
                <p:cNvPr id="790" name="Gruppieren 789"/>
                <p:cNvGrpSpPr/>
                <p:nvPr/>
              </p:nvGrpSpPr>
              <p:grpSpPr>
                <a:xfrm>
                  <a:off x="2720467" y="-1274698"/>
                  <a:ext cx="662684" cy="821522"/>
                  <a:chOff x="2798911" y="2600908"/>
                  <a:chExt cx="728953" cy="2200450"/>
                </a:xfrm>
              </p:grpSpPr>
              <p:cxnSp>
                <p:nvCxnSpPr>
                  <p:cNvPr id="795" name="Gerade Verbindung 794"/>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96" name="Gerade Verbindung 795"/>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97" name="Gerade Verbindung 796"/>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91" name="Gruppieren 790"/>
                <p:cNvGrpSpPr/>
                <p:nvPr/>
              </p:nvGrpSpPr>
              <p:grpSpPr>
                <a:xfrm flipH="1">
                  <a:off x="2720467" y="-1274698"/>
                  <a:ext cx="662684" cy="821522"/>
                  <a:chOff x="2798911" y="2600908"/>
                  <a:chExt cx="728953" cy="2200450"/>
                </a:xfrm>
              </p:grpSpPr>
              <p:cxnSp>
                <p:nvCxnSpPr>
                  <p:cNvPr id="792" name="Gerade Verbindung 791"/>
                  <p:cNvCxnSpPr/>
                  <p:nvPr/>
                </p:nvCxnSpPr>
                <p:spPr>
                  <a:xfrm>
                    <a:off x="2798911" y="260090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93" name="Gerade Verbindung 792"/>
                  <p:cNvCxnSpPr/>
                  <p:nvPr/>
                </p:nvCxnSpPr>
                <p:spPr>
                  <a:xfrm>
                    <a:off x="2987824" y="2600908"/>
                    <a:ext cx="360040" cy="220045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94" name="Gerade Verbindung 793"/>
                  <p:cNvCxnSpPr/>
                  <p:nvPr/>
                </p:nvCxnSpPr>
                <p:spPr>
                  <a:xfrm>
                    <a:off x="3347864" y="4801358"/>
                    <a:ext cx="180000" cy="0"/>
                  </a:xfrm>
                  <a:prstGeom prst="line">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sp>
            <p:nvSpPr>
              <p:cNvPr id="785" name="Rechteck 784"/>
              <p:cNvSpPr/>
              <p:nvPr/>
            </p:nvSpPr>
            <p:spPr>
              <a:xfrm>
                <a:off x="1287324" y="-1870121"/>
                <a:ext cx="638541" cy="3430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sz="1000" dirty="0">
                    <a:solidFill>
                      <a:srgbClr val="000000"/>
                    </a:solidFill>
                  </a:rPr>
                  <a:t>State</a:t>
                </a:r>
                <a:br>
                  <a:rPr lang="de-DE" sz="1000" dirty="0">
                    <a:solidFill>
                      <a:srgbClr val="000000"/>
                    </a:solidFill>
                  </a:rPr>
                </a:br>
                <a:r>
                  <a:rPr lang="de-DE" sz="1000" b="1" dirty="0" smtClean="0">
                    <a:solidFill>
                      <a:srgbClr val="000000"/>
                    </a:solidFill>
                  </a:rPr>
                  <a:t>norm</a:t>
                </a:r>
                <a:endParaRPr lang="de-DE" sz="1000" b="1" dirty="0">
                  <a:solidFill>
                    <a:srgbClr val="000000"/>
                  </a:solidFill>
                </a:endParaRPr>
              </a:p>
            </p:txBody>
          </p:sp>
          <p:sp>
            <p:nvSpPr>
              <p:cNvPr id="786" name="Textfeld 785"/>
              <p:cNvSpPr txBox="1"/>
              <p:nvPr/>
            </p:nvSpPr>
            <p:spPr>
              <a:xfrm>
                <a:off x="4025310" y="-1971600"/>
                <a:ext cx="402674" cy="276999"/>
              </a:xfrm>
              <a:prstGeom prst="rect">
                <a:avLst/>
              </a:prstGeom>
              <a:noFill/>
            </p:spPr>
            <p:txBody>
              <a:bodyPr wrap="none" rtlCol="0">
                <a:spAutoFit/>
              </a:bodyPr>
              <a:lstStyle/>
              <a:p>
                <a:r>
                  <a:rPr lang="en-US" sz="1200" dirty="0" smtClean="0">
                    <a:solidFill>
                      <a:srgbClr val="000000"/>
                    </a:solidFill>
                  </a:rPr>
                  <a:t>t=6</a:t>
                </a:r>
                <a:endParaRPr lang="en-US" sz="1200" dirty="0">
                  <a:solidFill>
                    <a:srgbClr val="000000"/>
                  </a:solidFill>
                </a:endParaRPr>
              </a:p>
            </p:txBody>
          </p:sp>
          <p:cxnSp>
            <p:nvCxnSpPr>
              <p:cNvPr id="787" name="Gerade Verbindung mit Pfeil 786"/>
              <p:cNvCxnSpPr>
                <a:stCxn id="785" idx="3"/>
                <a:endCxn id="759" idx="1"/>
              </p:cNvCxnSpPr>
              <p:nvPr/>
            </p:nvCxnSpPr>
            <p:spPr>
              <a:xfrm>
                <a:off x="1925865" y="-1698578"/>
                <a:ext cx="657603"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8" name="Gerade Verbindung mit Pfeil 787"/>
              <p:cNvCxnSpPr>
                <a:stCxn id="760" idx="0"/>
                <a:endCxn id="785" idx="2"/>
              </p:cNvCxnSpPr>
              <p:nvPr/>
            </p:nvCxnSpPr>
            <p:spPr>
              <a:xfrm flipV="1">
                <a:off x="1603256" y="-1527035"/>
                <a:ext cx="3339" cy="131169"/>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56" name="Rechteck 755"/>
            <p:cNvSpPr/>
            <p:nvPr/>
          </p:nvSpPr>
          <p:spPr>
            <a:xfrm>
              <a:off x="3215773" y="715308"/>
              <a:ext cx="116112" cy="2322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solidFill>
                    <a:srgbClr val="FFFFFF"/>
                  </a:solidFill>
                </a:rPr>
                <a:t>1</a:t>
              </a:r>
              <a:endParaRPr lang="de-DE" sz="1050" dirty="0">
                <a:solidFill>
                  <a:srgbClr val="FFFFFF"/>
                </a:solidFill>
              </a:endParaRPr>
            </a:p>
          </p:txBody>
        </p:sp>
        <p:cxnSp>
          <p:nvCxnSpPr>
            <p:cNvPr id="757" name="Gekrümmte Verbindung 756"/>
            <p:cNvCxnSpPr>
              <a:stCxn id="773" idx="3"/>
              <a:endCxn id="756" idx="1"/>
            </p:cNvCxnSpPr>
            <p:nvPr/>
          </p:nvCxnSpPr>
          <p:spPr>
            <a:xfrm flipV="1">
              <a:off x="2126219" y="831420"/>
              <a:ext cx="1089554" cy="185794"/>
            </a:xfrm>
            <a:prstGeom prst="curvedConnector3">
              <a:avLst/>
            </a:prstGeom>
            <a:ln w="19050">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p:nvPr>
        </p:nvSpPr>
        <p:spPr/>
        <p:txBody>
          <a:bodyPr/>
          <a:lstStyle/>
          <a:p>
            <a:r>
              <a:rPr lang="en-US" dirty="0"/>
              <a:t>Operational </a:t>
            </a:r>
            <a:r>
              <a:rPr lang="en-US" dirty="0" smtClean="0"/>
              <a:t>Example</a:t>
            </a:r>
            <a:r>
              <a:rPr lang="en-US" dirty="0"/>
              <a:t> (step </a:t>
            </a:r>
            <a:r>
              <a:rPr lang="en-US" dirty="0" smtClean="0"/>
              <a:t>6)</a:t>
            </a:r>
            <a:endParaRPr lang="en-US" dirty="0"/>
          </a:p>
        </p:txBody>
      </p:sp>
      <p:sp>
        <p:nvSpPr>
          <p:cNvPr id="47" name="Inhaltsplatzhalter 2"/>
          <p:cNvSpPr>
            <a:spLocks noGrp="1"/>
          </p:cNvSpPr>
          <p:nvPr>
            <p:ph idx="1"/>
          </p:nvPr>
        </p:nvSpPr>
        <p:spPr>
          <a:xfrm>
            <a:off x="431800" y="1042988"/>
            <a:ext cx="8375650" cy="4772025"/>
          </a:xfrm>
        </p:spPr>
        <p:txBody>
          <a:bodyPr/>
          <a:lstStyle/>
          <a:p>
            <a:pPr marL="342900" indent="-342900">
              <a:buFont typeface="Wingdings" pitchFamily="2" charset="2"/>
              <a:buChar char="§"/>
            </a:pPr>
            <a:r>
              <a:rPr lang="en-US" dirty="0" smtClean="0"/>
              <a:t>Send GL packet (with BC&gt;0) as no BE is waiting</a:t>
            </a:r>
            <a:endParaRPr lang="en-US" dirty="0"/>
          </a:p>
        </p:txBody>
      </p:sp>
    </p:spTree>
    <p:extLst>
      <p:ext uri="{BB962C8B-B14F-4D97-AF65-F5344CB8AC3E}">
        <p14:creationId xmlns:p14="http://schemas.microsoft.com/office/powerpoint/2010/main" val="247547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a:xfrm>
                <a:off x="431800" y="1042988"/>
                <a:ext cx="6012408" cy="4772025"/>
              </a:xfrm>
            </p:spPr>
            <p:txBody>
              <a:bodyPr>
                <a:noAutofit/>
              </a:bodyPr>
              <a:lstStyle/>
              <a:p>
                <a:pPr marL="342900" indent="-342900">
                  <a:buFont typeface="Wingdings" pitchFamily="2" charset="2"/>
                  <a:buChar char="§"/>
                </a:pPr>
                <a:r>
                  <a:rPr lang="en-US" dirty="0" smtClean="0"/>
                  <a:t>based on analysis from </a:t>
                </a:r>
                <a:r>
                  <a:rPr lang="en-US" i="1" dirty="0" smtClean="0"/>
                  <a:t>[Rambo2015]</a:t>
                </a:r>
              </a:p>
              <a:p>
                <a:pPr marL="342900" indent="-342900">
                  <a:buFont typeface="Wingdings" pitchFamily="2" charset="2"/>
                  <a:buChar char="§"/>
                </a:pPr>
                <a:endParaRPr lang="en-US" i="1" dirty="0" smtClean="0"/>
              </a:p>
              <a:p>
                <a:pPr marL="342900" indent="-342900">
                  <a:buFont typeface="Wingdings" pitchFamily="2" charset="2"/>
                  <a:buChar char="§"/>
                </a:pPr>
                <a:r>
                  <a:rPr lang="en-US" dirty="0" smtClean="0"/>
                  <a:t>analysis </a:t>
                </a:r>
                <a:r>
                  <a:rPr lang="en-US" dirty="0"/>
                  <a:t>performed </a:t>
                </a:r>
                <a:r>
                  <a:rPr lang="en-US" dirty="0" smtClean="0"/>
                  <a:t>iteratively</a:t>
                </a:r>
              </a:p>
              <a:p>
                <a:pPr marL="342900" indent="-342900">
                  <a:buFont typeface="Wingdings" pitchFamily="2" charset="2"/>
                  <a:buChar char="§"/>
                </a:pPr>
                <a:endParaRPr lang="en-US" dirty="0"/>
              </a:p>
              <a:p>
                <a:pPr marL="342900" indent="-342900">
                  <a:buFont typeface="Wingdings" pitchFamily="2" charset="2"/>
                  <a:buChar char="§"/>
                </a:pPr>
                <a:r>
                  <a:rPr lang="en-US" b="1" dirty="0"/>
                  <a:t>s</a:t>
                </a:r>
                <a:r>
                  <a:rPr lang="en-US" b="1" dirty="0" smtClean="0"/>
                  <a:t>tep </a:t>
                </a:r>
                <a:r>
                  <a:rPr lang="en-US" b="1" dirty="0"/>
                  <a:t>1</a:t>
                </a:r>
                <a:r>
                  <a:rPr lang="en-US" dirty="0"/>
                  <a:t>: </a:t>
                </a:r>
                <a:r>
                  <a:rPr lang="en-US" b="1" dirty="0" smtClean="0">
                    <a:solidFill>
                      <a:schemeClr val="accent1"/>
                    </a:solidFill>
                  </a:rPr>
                  <a:t>local analysis</a:t>
                </a:r>
                <a:r>
                  <a:rPr lang="en-US" dirty="0" smtClean="0">
                    <a:solidFill>
                      <a:schemeClr val="accent1"/>
                    </a:solidFill>
                  </a:rPr>
                  <a:t> </a:t>
                </a:r>
                <a:r>
                  <a:rPr lang="en-US" dirty="0" smtClean="0"/>
                  <a:t>(at each router)</a:t>
                </a:r>
              </a:p>
              <a:p>
                <a:pPr marL="533400" lvl="1" indent="-342900"/>
                <a:r>
                  <a:rPr lang="en-US" dirty="0" smtClean="0"/>
                  <a:t>compute worst-case </a:t>
                </a:r>
                <a:r>
                  <a:rPr lang="en-US" dirty="0"/>
                  <a:t>latency </a:t>
                </a:r>
                <a14:m>
                  <m:oMath xmlns:m="http://schemas.openxmlformats.org/officeDocument/2006/math">
                    <m:sSubSup>
                      <m:sSubSupPr>
                        <m:ctrlPr>
                          <a:rPr lang="en-US" i="1">
                            <a:latin typeface="Cambria Math"/>
                          </a:rPr>
                        </m:ctrlPr>
                      </m:sSubSupPr>
                      <m:e>
                        <m:r>
                          <a:rPr lang="de-DE" b="1" i="1">
                            <a:latin typeface="Cambria Math"/>
                          </a:rPr>
                          <m:t>𝑹</m:t>
                        </m:r>
                      </m:e>
                      <m:sub>
                        <m:r>
                          <a:rPr lang="de-DE" b="1" i="1">
                            <a:latin typeface="Cambria Math"/>
                          </a:rPr>
                          <m:t>𝒊</m:t>
                        </m:r>
                      </m:sub>
                      <m:sup>
                        <m:r>
                          <a:rPr lang="de-DE" b="1" i="1">
                            <a:latin typeface="Cambria Math"/>
                          </a:rPr>
                          <m:t>+</m:t>
                        </m:r>
                      </m:sup>
                    </m:sSubSup>
                    <m:r>
                      <a:rPr lang="de-DE" b="1" i="1">
                        <a:latin typeface="Cambria Math"/>
                      </a:rPr>
                      <m:t> </m:t>
                    </m:r>
                  </m:oMath>
                </a14:m>
                <a:r>
                  <a:rPr lang="en-US" dirty="0" smtClean="0"/>
                  <a:t>of flits based </a:t>
                </a:r>
                <a:r>
                  <a:rPr lang="en-US" dirty="0"/>
                  <a:t>on critical </a:t>
                </a:r>
                <a:r>
                  <a:rPr lang="en-US" dirty="0" smtClean="0"/>
                  <a:t>instant (</a:t>
                </a:r>
                <a:r>
                  <a:rPr lang="en-US" b="1" dirty="0" smtClean="0">
                    <a:solidFill>
                      <a:schemeClr val="accent1"/>
                    </a:solidFill>
                  </a:rPr>
                  <a:t>busy window</a:t>
                </a:r>
                <a:r>
                  <a:rPr lang="en-US" dirty="0" smtClean="0"/>
                  <a:t>)</a:t>
                </a:r>
              </a:p>
              <a:p>
                <a:pPr marL="533400" lvl="1" indent="-342900"/>
                <a:r>
                  <a:rPr lang="en-US" dirty="0" smtClean="0"/>
                  <a:t>derive output event </a:t>
                </a:r>
                <a:r>
                  <a:rPr lang="en-US" dirty="0"/>
                  <a:t>models</a:t>
                </a:r>
              </a:p>
              <a:p>
                <a:pPr marL="342900" indent="-342900">
                  <a:buFont typeface="Wingdings" pitchFamily="2" charset="2"/>
                  <a:buChar char="§"/>
                </a:pPr>
                <a:r>
                  <a:rPr lang="en-US" b="1" dirty="0" smtClean="0"/>
                  <a:t>step </a:t>
                </a:r>
                <a:r>
                  <a:rPr lang="en-US" b="1" dirty="0"/>
                  <a:t>2</a:t>
                </a:r>
                <a:r>
                  <a:rPr lang="en-US" dirty="0"/>
                  <a:t>: </a:t>
                </a:r>
                <a:r>
                  <a:rPr lang="en-US" dirty="0" smtClean="0"/>
                  <a:t>global analysis</a:t>
                </a:r>
              </a:p>
              <a:p>
                <a:pPr marL="533400" lvl="1" indent="-342900"/>
                <a:r>
                  <a:rPr lang="en-US" dirty="0" smtClean="0"/>
                  <a:t>propagate </a:t>
                </a:r>
                <a:r>
                  <a:rPr lang="en-US" dirty="0"/>
                  <a:t>event models </a:t>
                </a:r>
                <a:r>
                  <a:rPr lang="en-US" dirty="0" smtClean="0"/>
                  <a:t>downstream</a:t>
                </a:r>
              </a:p>
              <a:p>
                <a:pPr marL="533400" lvl="1" indent="-342900"/>
                <a:r>
                  <a:rPr lang="en-US" dirty="0" smtClean="0"/>
                  <a:t>go </a:t>
                </a:r>
                <a:r>
                  <a:rPr lang="en-US" dirty="0"/>
                  <a:t>to step 1 if any event model has </a:t>
                </a:r>
                <a:r>
                  <a:rPr lang="en-US" dirty="0" smtClean="0"/>
                  <a:t>changed</a:t>
                </a:r>
              </a:p>
              <a:p>
                <a:pPr marL="533400" lvl="1" indent="-342900"/>
                <a:r>
                  <a:rPr lang="en-US" dirty="0" smtClean="0"/>
                  <a:t>otherwise</a:t>
                </a:r>
                <a:r>
                  <a:rPr lang="en-US" dirty="0"/>
                  <a:t>, </a:t>
                </a:r>
                <a:r>
                  <a:rPr lang="en-US" dirty="0" smtClean="0"/>
                  <a:t>terminate</a:t>
                </a:r>
              </a:p>
              <a:p>
                <a:pPr marL="533400" lvl="1" indent="-342900"/>
                <a:endParaRPr lang="en-US" dirty="0"/>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xfrm>
                <a:off x="431800" y="1042988"/>
                <a:ext cx="6012408" cy="4772025"/>
              </a:xfrm>
              <a:blipFill rotWithShape="1">
                <a:blip r:embed="rId2"/>
                <a:stretch>
                  <a:fillRect l="-2333" t="-1405" r="-1927"/>
                </a:stretch>
              </a:blipFill>
            </p:spPr>
            <p:txBody>
              <a:bodyPr/>
              <a:lstStyle/>
              <a:p>
                <a:r>
                  <a:rPr lang="en-US">
                    <a:noFill/>
                  </a:rPr>
                  <a:t> </a:t>
                </a:r>
              </a:p>
            </p:txBody>
          </p:sp>
        </mc:Fallback>
      </mc:AlternateContent>
      <p:sp>
        <p:nvSpPr>
          <p:cNvPr id="3" name="Titel 2"/>
          <p:cNvSpPr>
            <a:spLocks noGrp="1"/>
          </p:cNvSpPr>
          <p:nvPr>
            <p:ph type="title"/>
          </p:nvPr>
        </p:nvSpPr>
        <p:spPr/>
        <p:txBody>
          <a:bodyPr/>
          <a:lstStyle/>
          <a:p>
            <a:r>
              <a:rPr lang="en-US" dirty="0" smtClean="0"/>
              <a:t>Compositional Performance Analysis for NoCs</a:t>
            </a:r>
            <a:endParaRPr lang="en-US" dirty="0"/>
          </a:p>
        </p:txBody>
      </p:sp>
      <p:grpSp>
        <p:nvGrpSpPr>
          <p:cNvPr id="7" name="Gruppieren 6"/>
          <p:cNvGrpSpPr/>
          <p:nvPr/>
        </p:nvGrpSpPr>
        <p:grpSpPr>
          <a:xfrm>
            <a:off x="6525457" y="1196752"/>
            <a:ext cx="2450805" cy="4618613"/>
            <a:chOff x="5648053" y="998730"/>
            <a:chExt cx="2965474" cy="5071580"/>
          </a:xfrm>
        </p:grpSpPr>
        <p:sp>
          <p:nvSpPr>
            <p:cNvPr id="8" name="Abgerundetes Rechteck 7"/>
            <p:cNvSpPr/>
            <p:nvPr/>
          </p:nvSpPr>
          <p:spPr>
            <a:xfrm>
              <a:off x="5936341" y="2849892"/>
              <a:ext cx="2085546" cy="68186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t"/>
            <a:lstStyle/>
            <a:p>
              <a:pPr algn="ctr"/>
              <a:endParaRPr lang="de-DE" sz="1400" dirty="0" smtClean="0"/>
            </a:p>
          </p:txBody>
        </p:sp>
        <p:sp>
          <p:nvSpPr>
            <p:cNvPr id="9" name="Abgerundetes Rechteck 8"/>
            <p:cNvSpPr/>
            <p:nvPr/>
          </p:nvSpPr>
          <p:spPr>
            <a:xfrm>
              <a:off x="5648053" y="1821188"/>
              <a:ext cx="2337141" cy="450050"/>
            </a:xfrm>
            <a:prstGeom prst="roundRect">
              <a:avLst/>
            </a:prstGeom>
            <a:ln/>
          </p:spPr>
          <p:style>
            <a:lnRef idx="1">
              <a:schemeClr val="accent3"/>
            </a:lnRef>
            <a:fillRef idx="2">
              <a:schemeClr val="accent3"/>
            </a:fillRef>
            <a:effectRef idx="1">
              <a:schemeClr val="accent3"/>
            </a:effectRef>
            <a:fontRef idx="minor">
              <a:schemeClr val="dk1"/>
            </a:fontRef>
          </p:style>
          <p:txBody>
            <a:bodyPr lIns="36000" tIns="36000" rIns="36000" bIns="36000" rtlCol="0" anchor="ctr" anchorCtr="0"/>
            <a:lstStyle/>
            <a:p>
              <a:pPr algn="ctr"/>
              <a:r>
                <a:rPr lang="de-DE" sz="1400" dirty="0" smtClean="0"/>
                <a:t>Input Event Models</a:t>
              </a:r>
            </a:p>
          </p:txBody>
        </p:sp>
        <p:sp>
          <p:nvSpPr>
            <p:cNvPr id="10" name="Abgerundetes Rechteck 9"/>
            <p:cNvSpPr/>
            <p:nvPr/>
          </p:nvSpPr>
          <p:spPr>
            <a:xfrm>
              <a:off x="5854643" y="2759881"/>
              <a:ext cx="2085546" cy="68186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t"/>
            <a:lstStyle/>
            <a:p>
              <a:pPr algn="ctr"/>
              <a:endParaRPr lang="de-DE" sz="1400" dirty="0" smtClean="0"/>
            </a:p>
          </p:txBody>
        </p:sp>
        <p:sp>
          <p:nvSpPr>
            <p:cNvPr id="11" name="Abgerundetes Rechteck 10"/>
            <p:cNvSpPr/>
            <p:nvPr/>
          </p:nvSpPr>
          <p:spPr>
            <a:xfrm>
              <a:off x="5773850" y="2669872"/>
              <a:ext cx="2085546" cy="681866"/>
            </a:xfrm>
            <a:prstGeom prst="roundRect">
              <a:avLst/>
            </a:prstGeom>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nchorCtr="0"/>
            <a:lstStyle/>
            <a:p>
              <a:pPr algn="ctr"/>
              <a:r>
                <a:rPr lang="de-DE" sz="1400" dirty="0" err="1" smtClean="0"/>
                <a:t>Local</a:t>
              </a:r>
              <a:r>
                <a:rPr lang="de-DE" sz="1400" dirty="0" smtClean="0"/>
                <a:t> </a:t>
              </a:r>
            </a:p>
            <a:p>
              <a:pPr algn="ctr"/>
              <a:r>
                <a:rPr lang="de-DE" sz="1400" dirty="0" err="1" smtClean="0"/>
                <a:t>Scheduling</a:t>
              </a:r>
              <a:r>
                <a:rPr lang="de-DE" sz="1400" dirty="0" smtClean="0"/>
                <a:t> Analysis</a:t>
              </a:r>
            </a:p>
          </p:txBody>
        </p:sp>
        <p:sp>
          <p:nvSpPr>
            <p:cNvPr id="12" name="Abgerundetes Rechteck 11"/>
            <p:cNvSpPr/>
            <p:nvPr/>
          </p:nvSpPr>
          <p:spPr>
            <a:xfrm>
              <a:off x="5655304" y="3924055"/>
              <a:ext cx="2337141" cy="450050"/>
            </a:xfrm>
            <a:prstGeom prst="roundRect">
              <a:avLst/>
            </a:prstGeom>
            <a:ln/>
          </p:spPr>
          <p:style>
            <a:lnRef idx="1">
              <a:schemeClr val="accent3"/>
            </a:lnRef>
            <a:fillRef idx="2">
              <a:schemeClr val="accent3"/>
            </a:fillRef>
            <a:effectRef idx="1">
              <a:schemeClr val="accent3"/>
            </a:effectRef>
            <a:fontRef idx="minor">
              <a:schemeClr val="dk1"/>
            </a:fontRef>
          </p:style>
          <p:txBody>
            <a:bodyPr lIns="36000" tIns="36000" rIns="36000" bIns="36000" rtlCol="0" anchor="ctr" anchorCtr="0"/>
            <a:lstStyle/>
            <a:p>
              <a:pPr algn="ctr"/>
              <a:r>
                <a:rPr lang="de-DE" sz="1400" dirty="0" smtClean="0"/>
                <a:t>Output Event Models</a:t>
              </a:r>
            </a:p>
          </p:txBody>
        </p:sp>
        <p:sp>
          <p:nvSpPr>
            <p:cNvPr id="13" name="Abgerundetes Rechteck 12"/>
            <p:cNvSpPr/>
            <p:nvPr/>
          </p:nvSpPr>
          <p:spPr>
            <a:xfrm>
              <a:off x="5655304" y="4734144"/>
              <a:ext cx="2337141" cy="675075"/>
            </a:xfrm>
            <a:prstGeom prst="round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nchorCtr="0"/>
            <a:lstStyle/>
            <a:p>
              <a:pPr algn="ctr"/>
              <a:r>
                <a:rPr lang="de-DE" sz="1400" dirty="0" err="1" smtClean="0"/>
                <a:t>Convergence</a:t>
              </a:r>
              <a:r>
                <a:rPr lang="de-DE" sz="1400" dirty="0" smtClean="0"/>
                <a:t> </a:t>
              </a:r>
              <a:r>
                <a:rPr lang="de-DE" sz="1400" dirty="0" err="1" smtClean="0"/>
                <a:t>or</a:t>
              </a:r>
              <a:r>
                <a:rPr lang="de-DE" sz="1400" dirty="0" smtClean="0"/>
                <a:t> </a:t>
              </a:r>
            </a:p>
            <a:p>
              <a:pPr algn="ctr"/>
              <a:r>
                <a:rPr lang="de-DE" sz="1400" dirty="0" smtClean="0"/>
                <a:t>Non-</a:t>
              </a:r>
              <a:r>
                <a:rPr lang="de-DE" sz="1400" dirty="0" err="1" smtClean="0"/>
                <a:t>Schedulability</a:t>
              </a:r>
              <a:r>
                <a:rPr lang="de-DE" sz="1400" dirty="0" smtClean="0"/>
                <a:t> ?</a:t>
              </a:r>
            </a:p>
          </p:txBody>
        </p:sp>
        <p:cxnSp>
          <p:nvCxnSpPr>
            <p:cNvPr id="14" name="Gerade Verbindung mit Pfeil 13"/>
            <p:cNvCxnSpPr>
              <a:stCxn id="9" idx="2"/>
              <a:endCxn id="11" idx="0"/>
            </p:cNvCxnSpPr>
            <p:nvPr/>
          </p:nvCxnSpPr>
          <p:spPr>
            <a:xfrm flipH="1">
              <a:off x="6816623" y="2271238"/>
              <a:ext cx="1" cy="3986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11" idx="2"/>
              <a:endCxn id="12" idx="0"/>
            </p:cNvCxnSpPr>
            <p:nvPr/>
          </p:nvCxnSpPr>
          <p:spPr>
            <a:xfrm>
              <a:off x="6816623" y="3351738"/>
              <a:ext cx="7252" cy="5723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stCxn id="12" idx="2"/>
              <a:endCxn id="13" idx="0"/>
            </p:cNvCxnSpPr>
            <p:nvPr/>
          </p:nvCxnSpPr>
          <p:spPr>
            <a:xfrm>
              <a:off x="6823875" y="4374105"/>
              <a:ext cx="0" cy="3600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stCxn id="13" idx="3"/>
              <a:endCxn id="9" idx="3"/>
            </p:cNvCxnSpPr>
            <p:nvPr/>
          </p:nvCxnSpPr>
          <p:spPr>
            <a:xfrm flipH="1" flipV="1">
              <a:off x="7985194" y="2046213"/>
              <a:ext cx="7251" cy="3025469"/>
            </a:xfrm>
            <a:prstGeom prst="bentConnector3">
              <a:avLst>
                <a:gd name="adj1" fmla="val -715919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8012964" y="4690959"/>
              <a:ext cx="600563" cy="371757"/>
            </a:xfrm>
            <a:prstGeom prst="rect">
              <a:avLst/>
            </a:prstGeom>
            <a:noFill/>
          </p:spPr>
          <p:txBody>
            <a:bodyPr wrap="square" rtlCol="0">
              <a:spAutoFit/>
            </a:bodyPr>
            <a:lstStyle/>
            <a:p>
              <a:r>
                <a:rPr lang="de-DE" sz="1600" dirty="0" err="1" smtClean="0"/>
                <a:t>No</a:t>
              </a:r>
              <a:endParaRPr lang="de-DE" sz="1600" dirty="0"/>
            </a:p>
          </p:txBody>
        </p:sp>
        <p:sp>
          <p:nvSpPr>
            <p:cNvPr id="19" name="Abgerundetes Rechteck 18"/>
            <p:cNvSpPr/>
            <p:nvPr/>
          </p:nvSpPr>
          <p:spPr>
            <a:xfrm>
              <a:off x="5648053" y="998730"/>
              <a:ext cx="2337141" cy="450050"/>
            </a:xfrm>
            <a:prstGeom prst="roundRect">
              <a:avLst/>
            </a:prstGeom>
            <a:ln/>
          </p:spPr>
          <p:style>
            <a:lnRef idx="1">
              <a:schemeClr val="accent2"/>
            </a:lnRef>
            <a:fillRef idx="2">
              <a:schemeClr val="accent2"/>
            </a:fillRef>
            <a:effectRef idx="1">
              <a:schemeClr val="accent2"/>
            </a:effectRef>
            <a:fontRef idx="minor">
              <a:schemeClr val="dk1"/>
            </a:fontRef>
          </p:style>
          <p:txBody>
            <a:bodyPr lIns="36000" tIns="36000" rIns="36000" bIns="36000" rtlCol="0" anchor="ctr" anchorCtr="0"/>
            <a:lstStyle/>
            <a:p>
              <a:pPr algn="ctr"/>
              <a:r>
                <a:rPr lang="de-DE" sz="1400" dirty="0" smtClean="0"/>
                <a:t>Environment Model</a:t>
              </a:r>
            </a:p>
          </p:txBody>
        </p:sp>
        <p:cxnSp>
          <p:nvCxnSpPr>
            <p:cNvPr id="20" name="Gerade Verbindung mit Pfeil 19"/>
            <p:cNvCxnSpPr>
              <a:stCxn id="19" idx="2"/>
              <a:endCxn id="9" idx="0"/>
            </p:cNvCxnSpPr>
            <p:nvPr/>
          </p:nvCxnSpPr>
          <p:spPr>
            <a:xfrm>
              <a:off x="6816624" y="1448780"/>
              <a:ext cx="0" cy="3724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5991282" y="5720108"/>
              <a:ext cx="1665185" cy="350202"/>
            </a:xfrm>
            <a:prstGeom prst="rect">
              <a:avLst/>
            </a:prstGeom>
            <a:noFill/>
          </p:spPr>
          <p:txBody>
            <a:bodyPr wrap="square" lIns="36000" tIns="36000" rIns="36000" bIns="36000" rtlCol="0" anchor="ctr" anchorCtr="0">
              <a:spAutoFit/>
            </a:bodyPr>
            <a:lstStyle/>
            <a:p>
              <a:pPr algn="ctr"/>
              <a:r>
                <a:rPr lang="de-DE" sz="1600" dirty="0" err="1" smtClean="0"/>
                <a:t>Terminate</a:t>
              </a:r>
              <a:endParaRPr lang="de-DE" sz="1600" dirty="0"/>
            </a:p>
          </p:txBody>
        </p:sp>
        <p:cxnSp>
          <p:nvCxnSpPr>
            <p:cNvPr id="22" name="Gerade Verbindung mit Pfeil 21"/>
            <p:cNvCxnSpPr>
              <a:stCxn id="13" idx="2"/>
              <a:endCxn id="21" idx="0"/>
            </p:cNvCxnSpPr>
            <p:nvPr/>
          </p:nvCxnSpPr>
          <p:spPr>
            <a:xfrm flipH="1">
              <a:off x="6823874" y="5409219"/>
              <a:ext cx="1" cy="3108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938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pPr marL="342900" indent="-342900">
                  <a:buFont typeface="Wingdings" pitchFamily="2" charset="2"/>
                  <a:buChar char="§"/>
                </a:pPr>
                <a:r>
                  <a:rPr lang="en-US" dirty="0"/>
                  <a:t>worst-case end-to-end latency </a:t>
                </a:r>
                <a:r>
                  <a:rPr lang="en-US" dirty="0" smtClean="0"/>
                  <a:t>relies </a:t>
                </a:r>
                <a:r>
                  <a:rPr lang="en-US" dirty="0"/>
                  <a:t>on response times </a:t>
                </a:r>
                <a14:m>
                  <m:oMath xmlns:m="http://schemas.openxmlformats.org/officeDocument/2006/math">
                    <m:sSubSup>
                      <m:sSubSupPr>
                        <m:ctrlPr>
                          <a:rPr lang="en-US" i="1">
                            <a:latin typeface="Cambria Math"/>
                          </a:rPr>
                        </m:ctrlPr>
                      </m:sSubSupPr>
                      <m:e>
                        <m:r>
                          <a:rPr lang="de-DE" i="1">
                            <a:latin typeface="Cambria Math"/>
                          </a:rPr>
                          <m:t>𝑹</m:t>
                        </m:r>
                      </m:e>
                      <m:sub/>
                      <m:sup>
                        <m:r>
                          <a:rPr lang="de-DE" i="1">
                            <a:latin typeface="Cambria Math"/>
                          </a:rPr>
                          <m:t>+</m:t>
                        </m:r>
                      </m:sup>
                    </m:sSubSup>
                  </m:oMath>
                </a14:m>
                <a:r>
                  <a:rPr lang="en-US" dirty="0"/>
                  <a:t> from local analyses</a:t>
                </a:r>
              </a:p>
              <a:p>
                <a:pPr marL="342900" indent="-342900">
                  <a:buFont typeface="Wingdings" pitchFamily="2" charset="2"/>
                  <a:buChar char="§"/>
                </a:pPr>
                <a:r>
                  <a:rPr lang="en-US" dirty="0" smtClean="0"/>
                  <a:t>for each stream</a:t>
                </a:r>
              </a:p>
              <a:p>
                <a:pPr lvl="2"/>
                <a:r>
                  <a:rPr lang="en-US" dirty="0" smtClean="0"/>
                  <a:t>analyze routers along its path and propagate event models downstream</a:t>
                </a:r>
              </a:p>
              <a:p>
                <a:pPr marL="342900" indent="-342900">
                  <a:buFont typeface="Wingdings" pitchFamily="2" charset="2"/>
                  <a:buChar char="§"/>
                </a:pPr>
                <a:r>
                  <a:rPr lang="en-US" dirty="0" smtClean="0"/>
                  <a:t>formally </a:t>
                </a:r>
                <a:r>
                  <a:rPr lang="en-US" dirty="0"/>
                  <a:t>analyze routers iteratively</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674" t="-1405"/>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dirty="0" smtClean="0"/>
              <a:t>CPA Approach</a:t>
            </a:r>
            <a:endParaRPr lang="en-US" dirty="0"/>
          </a:p>
        </p:txBody>
      </p:sp>
      <p:sp>
        <p:nvSpPr>
          <p:cNvPr id="7" name="Rectangle 4"/>
          <p:cNvSpPr>
            <a:spLocks noChangeArrowheads="1"/>
          </p:cNvSpPr>
          <p:nvPr/>
        </p:nvSpPr>
        <p:spPr bwMode="auto">
          <a:xfrm>
            <a:off x="3122786" y="4525190"/>
            <a:ext cx="914400" cy="922675"/>
          </a:xfrm>
          <a:prstGeom prst="rect">
            <a:avLst/>
          </a:prstGeom>
          <a:solidFill>
            <a:srgbClr val="E6E6E6"/>
          </a:solidFill>
          <a:ln w="9525">
            <a:solidFill>
              <a:srgbClr val="000000"/>
            </a:solidFill>
            <a:round/>
            <a:headEnd/>
            <a:tailEnd/>
          </a:ln>
        </p:spPr>
        <p:txBody>
          <a:bodyPr wrap="none" anchor="ctr"/>
          <a:lstStyle/>
          <a:p>
            <a:pPr algn="ctr" eaLnBrk="1" hangingPunct="1"/>
            <a:r>
              <a:rPr lang="en-US" altLang="x-none" sz="1600"/>
              <a:t>Router 1</a:t>
            </a:r>
          </a:p>
        </p:txBody>
      </p:sp>
      <p:sp>
        <p:nvSpPr>
          <p:cNvPr id="8" name="Rectangle 5"/>
          <p:cNvSpPr>
            <a:spLocks noChangeArrowheads="1"/>
          </p:cNvSpPr>
          <p:nvPr/>
        </p:nvSpPr>
        <p:spPr bwMode="auto">
          <a:xfrm>
            <a:off x="5327823" y="4525191"/>
            <a:ext cx="914400" cy="922672"/>
          </a:xfrm>
          <a:prstGeom prst="rect">
            <a:avLst/>
          </a:prstGeom>
          <a:solidFill>
            <a:srgbClr val="E6E6E6"/>
          </a:solidFill>
          <a:ln w="9525">
            <a:solidFill>
              <a:srgbClr val="000000"/>
            </a:solidFill>
            <a:round/>
            <a:headEnd/>
            <a:tailEnd/>
          </a:ln>
        </p:spPr>
        <p:txBody>
          <a:bodyPr wrap="none" anchor="ctr"/>
          <a:lstStyle/>
          <a:p>
            <a:pPr algn="ctr" eaLnBrk="1" hangingPunct="1"/>
            <a:r>
              <a:rPr lang="en-US" altLang="x-none" sz="1600" dirty="0"/>
              <a:t>Router </a:t>
            </a:r>
            <a:r>
              <a:rPr lang="en-US" altLang="x-none" sz="1600" dirty="0" smtClean="0"/>
              <a:t>2</a:t>
            </a:r>
            <a:endParaRPr lang="en-US" altLang="x-none" sz="1600" dirty="0"/>
          </a:p>
        </p:txBody>
      </p:sp>
      <p:sp>
        <p:nvSpPr>
          <p:cNvPr id="9" name="Rectangle 6"/>
          <p:cNvSpPr>
            <a:spLocks noChangeArrowheads="1"/>
          </p:cNvSpPr>
          <p:nvPr/>
        </p:nvSpPr>
        <p:spPr bwMode="auto">
          <a:xfrm>
            <a:off x="7443961" y="4525188"/>
            <a:ext cx="914400" cy="922676"/>
          </a:xfrm>
          <a:prstGeom prst="rect">
            <a:avLst/>
          </a:prstGeom>
          <a:solidFill>
            <a:srgbClr val="E6E6E6"/>
          </a:solidFill>
          <a:ln w="9525">
            <a:solidFill>
              <a:srgbClr val="000000"/>
            </a:solidFill>
            <a:round/>
            <a:headEnd/>
            <a:tailEnd/>
          </a:ln>
        </p:spPr>
        <p:txBody>
          <a:bodyPr wrap="none" anchor="ctr"/>
          <a:lstStyle/>
          <a:p>
            <a:pPr algn="ctr" eaLnBrk="1" hangingPunct="1"/>
            <a:r>
              <a:rPr lang="en-US" altLang="x-none" sz="1600" dirty="0"/>
              <a:t>Sink </a:t>
            </a:r>
            <a:r>
              <a:rPr lang="en-US" altLang="x-none" sz="1600" dirty="0" smtClean="0"/>
              <a:t>2</a:t>
            </a:r>
            <a:endParaRPr lang="en-US" altLang="x-none" sz="1600" dirty="0"/>
          </a:p>
        </p:txBody>
      </p:sp>
      <p:cxnSp>
        <p:nvCxnSpPr>
          <p:cNvPr id="10" name="AutoShape 11"/>
          <p:cNvCxnSpPr>
            <a:cxnSpLocks noChangeShapeType="1"/>
            <a:stCxn id="7" idx="3"/>
            <a:endCxn id="8" idx="1"/>
          </p:cNvCxnSpPr>
          <p:nvPr/>
        </p:nvCxnSpPr>
        <p:spPr bwMode="auto">
          <a:xfrm>
            <a:off x="4037187" y="4986527"/>
            <a:ext cx="1290637"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12"/>
          <p:cNvCxnSpPr>
            <a:cxnSpLocks noChangeShapeType="1"/>
            <a:stCxn id="8" idx="3"/>
            <a:endCxn id="9" idx="1"/>
          </p:cNvCxnSpPr>
          <p:nvPr/>
        </p:nvCxnSpPr>
        <p:spPr bwMode="auto">
          <a:xfrm flipV="1">
            <a:off x="6242223" y="4986527"/>
            <a:ext cx="1201738" cy="1"/>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Rectangle 21"/>
          <p:cNvSpPr>
            <a:spLocks noChangeArrowheads="1"/>
          </p:cNvSpPr>
          <p:nvPr/>
        </p:nvSpPr>
        <p:spPr bwMode="auto">
          <a:xfrm>
            <a:off x="5327823" y="3068960"/>
            <a:ext cx="914400" cy="919559"/>
          </a:xfrm>
          <a:prstGeom prst="rect">
            <a:avLst/>
          </a:prstGeom>
          <a:solidFill>
            <a:srgbClr val="E6E6E6"/>
          </a:solidFill>
          <a:ln w="9525">
            <a:solidFill>
              <a:srgbClr val="000000"/>
            </a:solidFill>
            <a:round/>
            <a:headEnd/>
            <a:tailEnd/>
          </a:ln>
        </p:spPr>
        <p:txBody>
          <a:bodyPr wrap="none" anchor="ctr"/>
          <a:lstStyle/>
          <a:p>
            <a:pPr algn="ctr" eaLnBrk="1" hangingPunct="1"/>
            <a:r>
              <a:rPr lang="en-US" altLang="x-none" sz="1600" dirty="0"/>
              <a:t>Sink </a:t>
            </a:r>
            <a:r>
              <a:rPr lang="en-US" altLang="x-none" sz="1600" dirty="0" smtClean="0"/>
              <a:t>1</a:t>
            </a:r>
            <a:endParaRPr lang="en-US" altLang="x-none" sz="1600" dirty="0"/>
          </a:p>
        </p:txBody>
      </p:sp>
      <p:cxnSp>
        <p:nvCxnSpPr>
          <p:cNvPr id="13" name="AutoShape 22"/>
          <p:cNvCxnSpPr>
            <a:cxnSpLocks noChangeShapeType="1"/>
            <a:stCxn id="8" idx="0"/>
            <a:endCxn id="12" idx="2"/>
          </p:cNvCxnSpPr>
          <p:nvPr/>
        </p:nvCxnSpPr>
        <p:spPr bwMode="auto">
          <a:xfrm flipV="1">
            <a:off x="5785023" y="3988519"/>
            <a:ext cx="0" cy="53667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4" name="Group 27"/>
          <p:cNvGrpSpPr>
            <a:grpSpLocks/>
          </p:cNvGrpSpPr>
          <p:nvPr/>
        </p:nvGrpSpPr>
        <p:grpSpPr bwMode="auto">
          <a:xfrm>
            <a:off x="4621896" y="4479585"/>
            <a:ext cx="238125" cy="317500"/>
            <a:chOff x="4184" y="1795"/>
            <a:chExt cx="369" cy="369"/>
          </a:xfrm>
        </p:grpSpPr>
        <p:sp>
          <p:nvSpPr>
            <p:cNvPr id="15" name="Rectangle 28"/>
            <p:cNvSpPr>
              <a:spLocks noChangeArrowheads="1"/>
            </p:cNvSpPr>
            <p:nvPr/>
          </p:nvSpPr>
          <p:spPr bwMode="auto">
            <a:xfrm>
              <a:off x="4184" y="1795"/>
              <a:ext cx="369" cy="369"/>
            </a:xfrm>
            <a:prstGeom prst="rect">
              <a:avLst/>
            </a:prstGeom>
            <a:solidFill>
              <a:schemeClr val="bg1"/>
            </a:solidFill>
            <a:ln w="9525">
              <a:solidFill>
                <a:schemeClr val="tx1"/>
              </a:solidFill>
              <a:miter lim="800000"/>
              <a:headEnd/>
              <a:tailEnd/>
            </a:ln>
          </p:spPr>
          <p:txBody>
            <a:bodyPr wrap="none" anchor="ctr"/>
            <a:lstStyle/>
            <a:p>
              <a:pPr eaLnBrk="1" hangingPunct="1"/>
              <a:endParaRPr lang="de-DE" altLang="x-none" sz="1600"/>
            </a:p>
          </p:txBody>
        </p:sp>
        <p:sp>
          <p:nvSpPr>
            <p:cNvPr id="16" name="Freeform 29"/>
            <p:cNvSpPr>
              <a:spLocks/>
            </p:cNvSpPr>
            <p:nvPr/>
          </p:nvSpPr>
          <p:spPr bwMode="auto">
            <a:xfrm>
              <a:off x="4184" y="1960"/>
              <a:ext cx="367" cy="204"/>
            </a:xfrm>
            <a:custGeom>
              <a:avLst/>
              <a:gdLst>
                <a:gd name="T0" fmla="*/ 0 w 365"/>
                <a:gd name="T1" fmla="*/ 202 h 203"/>
                <a:gd name="T2" fmla="*/ 103 w 365"/>
                <a:gd name="T3" fmla="*/ 203 h 203"/>
                <a:gd name="T4" fmla="*/ 102 w 365"/>
                <a:gd name="T5" fmla="*/ 132 h 203"/>
                <a:gd name="T6" fmla="*/ 192 w 365"/>
                <a:gd name="T7" fmla="*/ 132 h 203"/>
                <a:gd name="T8" fmla="*/ 191 w 365"/>
                <a:gd name="T9" fmla="*/ 56 h 203"/>
                <a:gd name="T10" fmla="*/ 327 w 365"/>
                <a:gd name="T11" fmla="*/ 56 h 203"/>
                <a:gd name="T12" fmla="*/ 327 w 365"/>
                <a:gd name="T13" fmla="*/ 1 h 203"/>
                <a:gd name="T14" fmla="*/ 365 w 365"/>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03"/>
                <a:gd name="T26" fmla="*/ 365 w 36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03">
                  <a:moveTo>
                    <a:pt x="0" y="202"/>
                  </a:moveTo>
                  <a:lnTo>
                    <a:pt x="103" y="203"/>
                  </a:lnTo>
                  <a:lnTo>
                    <a:pt x="102" y="132"/>
                  </a:lnTo>
                  <a:lnTo>
                    <a:pt x="192" y="132"/>
                  </a:lnTo>
                  <a:lnTo>
                    <a:pt x="191" y="56"/>
                  </a:lnTo>
                  <a:lnTo>
                    <a:pt x="327" y="56"/>
                  </a:lnTo>
                  <a:lnTo>
                    <a:pt x="327" y="1"/>
                  </a:lnTo>
                  <a:lnTo>
                    <a:pt x="365" y="0"/>
                  </a:lnTo>
                </a:path>
              </a:pathLst>
            </a:custGeom>
            <a:noFill/>
            <a:ln w="9525">
              <a:solidFill>
                <a:schemeClr val="accent5"/>
              </a:solidFill>
              <a:round/>
              <a:headEnd type="none" w="med" len="med"/>
              <a:tailEnd type="none" w="med" len="med"/>
            </a:ln>
            <a:extLst/>
          </p:spPr>
          <p:txBody>
            <a:bodyPr/>
            <a:lstStyle/>
            <a:p>
              <a:pPr eaLnBrk="1" hangingPunct="1">
                <a:defRPr/>
              </a:pPr>
              <a:endParaRPr lang="de-DE" sz="1600">
                <a:cs typeface="+mn-cs"/>
              </a:endParaRPr>
            </a:p>
          </p:txBody>
        </p:sp>
        <p:sp>
          <p:nvSpPr>
            <p:cNvPr id="17" name="Freeform 30"/>
            <p:cNvSpPr>
              <a:spLocks/>
            </p:cNvSpPr>
            <p:nvPr/>
          </p:nvSpPr>
          <p:spPr bwMode="auto">
            <a:xfrm>
              <a:off x="4184" y="1848"/>
              <a:ext cx="365" cy="203"/>
            </a:xfrm>
            <a:custGeom>
              <a:avLst/>
              <a:gdLst>
                <a:gd name="T0" fmla="*/ 0 w 365"/>
                <a:gd name="T1" fmla="*/ 202 h 203"/>
                <a:gd name="T2" fmla="*/ 55 w 365"/>
                <a:gd name="T3" fmla="*/ 203 h 203"/>
                <a:gd name="T4" fmla="*/ 54 w 365"/>
                <a:gd name="T5" fmla="*/ 132 h 203"/>
                <a:gd name="T6" fmla="*/ 192 w 365"/>
                <a:gd name="T7" fmla="*/ 132 h 203"/>
                <a:gd name="T8" fmla="*/ 191 w 365"/>
                <a:gd name="T9" fmla="*/ 56 h 203"/>
                <a:gd name="T10" fmla="*/ 327 w 365"/>
                <a:gd name="T11" fmla="*/ 56 h 203"/>
                <a:gd name="T12" fmla="*/ 327 w 365"/>
                <a:gd name="T13" fmla="*/ 1 h 203"/>
                <a:gd name="T14" fmla="*/ 365 w 365"/>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03"/>
                <a:gd name="T26" fmla="*/ 365 w 36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03">
                  <a:moveTo>
                    <a:pt x="0" y="202"/>
                  </a:moveTo>
                  <a:lnTo>
                    <a:pt x="55" y="203"/>
                  </a:lnTo>
                  <a:lnTo>
                    <a:pt x="54" y="132"/>
                  </a:lnTo>
                  <a:lnTo>
                    <a:pt x="192" y="132"/>
                  </a:lnTo>
                  <a:lnTo>
                    <a:pt x="191" y="56"/>
                  </a:lnTo>
                  <a:lnTo>
                    <a:pt x="327" y="56"/>
                  </a:lnTo>
                  <a:lnTo>
                    <a:pt x="327" y="1"/>
                  </a:lnTo>
                  <a:lnTo>
                    <a:pt x="365" y="0"/>
                  </a:lnTo>
                </a:path>
              </a:pathLst>
            </a:custGeom>
            <a:solidFill>
              <a:srgbClr val="FFFFFF"/>
            </a:solidFill>
            <a:ln w="9525">
              <a:solidFill>
                <a:schemeClr val="accent1"/>
              </a:solidFill>
              <a:round/>
              <a:headEnd type="none" w="med" len="med"/>
              <a:tailEnd type="none" w="med" len="med"/>
            </a:ln>
          </p:spPr>
          <p:txBody>
            <a:bodyPr/>
            <a:lstStyle/>
            <a:p>
              <a:endParaRPr lang="en-US"/>
            </a:p>
          </p:txBody>
        </p:sp>
      </p:grpSp>
      <p:cxnSp>
        <p:nvCxnSpPr>
          <p:cNvPr id="18" name="AutoShape 31"/>
          <p:cNvCxnSpPr>
            <a:cxnSpLocks noChangeShapeType="1"/>
            <a:stCxn id="19" idx="3"/>
            <a:endCxn id="7" idx="1"/>
          </p:cNvCxnSpPr>
          <p:nvPr/>
        </p:nvCxnSpPr>
        <p:spPr bwMode="auto">
          <a:xfrm>
            <a:off x="1992486" y="4986527"/>
            <a:ext cx="113030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Rectangle 32"/>
          <p:cNvSpPr>
            <a:spLocks noChangeArrowheads="1"/>
          </p:cNvSpPr>
          <p:nvPr/>
        </p:nvSpPr>
        <p:spPr bwMode="auto">
          <a:xfrm>
            <a:off x="1187624" y="4525190"/>
            <a:ext cx="804863" cy="922675"/>
          </a:xfrm>
          <a:prstGeom prst="rect">
            <a:avLst/>
          </a:prstGeom>
          <a:solidFill>
            <a:srgbClr val="E6E6E6"/>
          </a:solidFill>
          <a:ln w="9525">
            <a:solidFill>
              <a:srgbClr val="000000"/>
            </a:solidFill>
            <a:round/>
            <a:headEnd/>
            <a:tailEnd/>
          </a:ln>
        </p:spPr>
        <p:txBody>
          <a:bodyPr wrap="none" anchor="ctr"/>
          <a:lstStyle/>
          <a:p>
            <a:pPr algn="ctr" eaLnBrk="1" hangingPunct="1"/>
            <a:r>
              <a:rPr lang="en-US" altLang="x-none" sz="1600" dirty="0"/>
              <a:t>Source</a:t>
            </a:r>
          </a:p>
        </p:txBody>
      </p:sp>
      <p:sp>
        <p:nvSpPr>
          <p:cNvPr id="20" name="Freeform 42"/>
          <p:cNvSpPr>
            <a:spLocks/>
          </p:cNvSpPr>
          <p:nvPr/>
        </p:nvSpPr>
        <p:spPr bwMode="auto">
          <a:xfrm>
            <a:off x="2000423" y="3922903"/>
            <a:ext cx="3462338" cy="916516"/>
          </a:xfrm>
          <a:custGeom>
            <a:avLst/>
            <a:gdLst>
              <a:gd name="T0" fmla="*/ 0 w 2240"/>
              <a:gd name="T1" fmla="*/ 946150 h 510"/>
              <a:gd name="T2" fmla="*/ 3551238 w 2240"/>
              <a:gd name="T3" fmla="*/ 929453 h 510"/>
              <a:gd name="T4" fmla="*/ 3556000 w 2240"/>
              <a:gd name="T5" fmla="*/ 0 h 510"/>
              <a:gd name="T6" fmla="*/ 0 60000 65536"/>
              <a:gd name="T7" fmla="*/ 0 60000 65536"/>
              <a:gd name="T8" fmla="*/ 0 60000 65536"/>
              <a:gd name="T9" fmla="*/ 0 w 2240"/>
              <a:gd name="T10" fmla="*/ 0 h 510"/>
              <a:gd name="T11" fmla="*/ 2240 w 2240"/>
              <a:gd name="T12" fmla="*/ 510 h 510"/>
              <a:gd name="connsiteX0" fmla="*/ 0 w 11986"/>
              <a:gd name="connsiteY0" fmla="*/ 10000 h 10000"/>
              <a:gd name="connsiteX1" fmla="*/ 11986 w 11986"/>
              <a:gd name="connsiteY1" fmla="*/ 9928 h 10000"/>
              <a:gd name="connsiteX2" fmla="*/ 10000 w 11986"/>
              <a:gd name="connsiteY2" fmla="*/ 0 h 10000"/>
              <a:gd name="connsiteX0" fmla="*/ 0 w 11986"/>
              <a:gd name="connsiteY0" fmla="*/ 8957 h 8957"/>
              <a:gd name="connsiteX1" fmla="*/ 11986 w 11986"/>
              <a:gd name="connsiteY1" fmla="*/ 8885 h 8957"/>
              <a:gd name="connsiteX2" fmla="*/ 11971 w 11986"/>
              <a:gd name="connsiteY2" fmla="*/ 0 h 8957"/>
            </a:gdLst>
            <a:ahLst/>
            <a:cxnLst>
              <a:cxn ang="0">
                <a:pos x="connsiteX0" y="connsiteY0"/>
              </a:cxn>
              <a:cxn ang="0">
                <a:pos x="connsiteX1" y="connsiteY1"/>
              </a:cxn>
              <a:cxn ang="0">
                <a:pos x="connsiteX2" y="connsiteY2"/>
              </a:cxn>
            </a:cxnLst>
            <a:rect l="l" t="t" r="r" b="b"/>
            <a:pathLst>
              <a:path w="11986" h="8957">
                <a:moveTo>
                  <a:pt x="0" y="8957"/>
                </a:moveTo>
                <a:lnTo>
                  <a:pt x="11986" y="8885"/>
                </a:lnTo>
                <a:cubicBezTo>
                  <a:pt x="11990" y="5610"/>
                  <a:pt x="11967" y="3275"/>
                  <a:pt x="11971" y="0"/>
                </a:cubicBezTo>
              </a:path>
            </a:pathLst>
          </a:custGeom>
          <a:noFill/>
          <a:ln w="38100" cmpd="sng">
            <a:solidFill>
              <a:schemeClr val="bg1">
                <a:lumMod val="65000"/>
              </a:schemeClr>
            </a:solidFill>
            <a:round/>
            <a:headEnd type="none" w="med" len="med"/>
            <a:tailEnd type="triangle" w="med" len="med"/>
          </a:ln>
          <a:extLst/>
        </p:spPr>
        <p:txBody>
          <a:bodyPr/>
          <a:lstStyle/>
          <a:p>
            <a:pPr eaLnBrk="1" hangingPunct="1">
              <a:defRPr/>
            </a:pPr>
            <a:endParaRPr lang="de-DE" sz="1600">
              <a:cs typeface="+mn-cs"/>
            </a:endParaRPr>
          </a:p>
        </p:txBody>
      </p:sp>
      <p:sp>
        <p:nvSpPr>
          <p:cNvPr id="21" name="Freeform 43"/>
          <p:cNvSpPr>
            <a:spLocks/>
          </p:cNvSpPr>
          <p:nvPr/>
        </p:nvSpPr>
        <p:spPr bwMode="auto">
          <a:xfrm>
            <a:off x="1992487" y="5159037"/>
            <a:ext cx="5418822" cy="16932"/>
          </a:xfrm>
          <a:custGeom>
            <a:avLst/>
            <a:gdLst>
              <a:gd name="T0" fmla="*/ 0 w 3304"/>
              <a:gd name="T1" fmla="*/ 0 h 2"/>
              <a:gd name="T2" fmla="*/ 5245100 w 3304"/>
              <a:gd name="T3" fmla="*/ 3175 h 2"/>
              <a:gd name="T4" fmla="*/ 0 60000 65536"/>
              <a:gd name="T5" fmla="*/ 0 60000 65536"/>
              <a:gd name="T6" fmla="*/ 0 w 3304"/>
              <a:gd name="T7" fmla="*/ 0 h 2"/>
              <a:gd name="T8" fmla="*/ 3304 w 3304"/>
              <a:gd name="T9" fmla="*/ 2 h 2"/>
              <a:gd name="connsiteX0" fmla="*/ 0 w 9610"/>
              <a:gd name="connsiteY0" fmla="*/ 248653 h 248685"/>
              <a:gd name="connsiteX1" fmla="*/ 9610 w 9610"/>
              <a:gd name="connsiteY1" fmla="*/ 32 h 248685"/>
              <a:gd name="connsiteX0" fmla="*/ 0 w 10331"/>
              <a:gd name="connsiteY0" fmla="*/ 0 h 194"/>
              <a:gd name="connsiteX1" fmla="*/ 10331 w 10331"/>
              <a:gd name="connsiteY1" fmla="*/ 194 h 194"/>
              <a:gd name="connsiteX0" fmla="*/ 0 w 10013"/>
              <a:gd name="connsiteY0" fmla="*/ 0 h 5714"/>
              <a:gd name="connsiteX1" fmla="*/ 10013 w 10013"/>
              <a:gd name="connsiteY1" fmla="*/ 5714 h 5714"/>
            </a:gdLst>
            <a:ahLst/>
            <a:cxnLst>
              <a:cxn ang="0">
                <a:pos x="connsiteX0" y="connsiteY0"/>
              </a:cxn>
              <a:cxn ang="0">
                <a:pos x="connsiteX1" y="connsiteY1"/>
              </a:cxn>
            </a:cxnLst>
            <a:rect l="l" t="t" r="r" b="b"/>
            <a:pathLst>
              <a:path w="10013" h="5714">
                <a:moveTo>
                  <a:pt x="0" y="0"/>
                </a:moveTo>
                <a:cubicBezTo>
                  <a:pt x="3357" y="6907"/>
                  <a:pt x="6656" y="-1193"/>
                  <a:pt x="10013" y="5714"/>
                </a:cubicBezTo>
              </a:path>
            </a:pathLst>
          </a:custGeom>
          <a:noFill/>
          <a:ln w="38100" cmpd="sng">
            <a:solidFill>
              <a:schemeClr val="tx2">
                <a:lumMod val="50000"/>
              </a:schemeClr>
            </a:solidFill>
            <a:round/>
            <a:headEnd type="none" w="med" len="med"/>
            <a:tailEnd type="triangle" w="med" len="med"/>
          </a:ln>
          <a:extLst/>
        </p:spPr>
        <p:txBody>
          <a:bodyPr/>
          <a:lstStyle/>
          <a:p>
            <a:pPr eaLnBrk="1" hangingPunct="1">
              <a:defRPr/>
            </a:pPr>
            <a:endParaRPr lang="de-DE" sz="1600">
              <a:cs typeface="+mn-cs"/>
            </a:endParaRPr>
          </a:p>
        </p:txBody>
      </p:sp>
      <p:grpSp>
        <p:nvGrpSpPr>
          <p:cNvPr id="22" name="Group 33"/>
          <p:cNvGrpSpPr>
            <a:grpSpLocks/>
          </p:cNvGrpSpPr>
          <p:nvPr/>
        </p:nvGrpSpPr>
        <p:grpSpPr bwMode="auto">
          <a:xfrm>
            <a:off x="6189402" y="4753201"/>
            <a:ext cx="256702" cy="438588"/>
            <a:chOff x="1434" y="1565"/>
            <a:chExt cx="199" cy="255"/>
          </a:xfrm>
          <a:solidFill>
            <a:schemeClr val="accent1"/>
          </a:solidFill>
        </p:grpSpPr>
        <p:sp>
          <p:nvSpPr>
            <p:cNvPr id="23" name="AutoShape 34"/>
            <p:cNvSpPr>
              <a:spLocks noChangeArrowheads="1"/>
            </p:cNvSpPr>
            <p:nvPr/>
          </p:nvSpPr>
          <p:spPr bwMode="auto">
            <a:xfrm>
              <a:off x="1548" y="1593"/>
              <a:ext cx="85" cy="227"/>
            </a:xfrm>
            <a:prstGeom prst="curvedLeftArrow">
              <a:avLst>
                <a:gd name="adj1" fmla="val 53412"/>
                <a:gd name="adj2" fmla="val 106824"/>
                <a:gd name="adj3" fmla="val 33333"/>
              </a:avLst>
            </a:prstGeom>
            <a:grpFill/>
            <a:ln w="9525">
              <a:solidFill>
                <a:schemeClr val="tx1"/>
              </a:solidFill>
              <a:miter lim="800000"/>
              <a:headEnd/>
              <a:tailEnd/>
            </a:ln>
          </p:spPr>
          <p:txBody>
            <a:bodyPr wrap="none" anchor="ctr"/>
            <a:lstStyle/>
            <a:p>
              <a:pPr eaLnBrk="1" hangingPunct="1">
                <a:defRPr/>
              </a:pPr>
              <a:endParaRPr lang="en-US" sz="1600">
                <a:cs typeface="+mn-cs"/>
              </a:endParaRPr>
            </a:p>
          </p:txBody>
        </p:sp>
        <p:sp>
          <p:nvSpPr>
            <p:cNvPr id="24" name="AutoShape 35"/>
            <p:cNvSpPr>
              <a:spLocks noChangeArrowheads="1"/>
            </p:cNvSpPr>
            <p:nvPr/>
          </p:nvSpPr>
          <p:spPr bwMode="auto">
            <a:xfrm flipH="1" flipV="1">
              <a:off x="1434" y="1565"/>
              <a:ext cx="114" cy="226"/>
            </a:xfrm>
            <a:prstGeom prst="curvedLeftArrow">
              <a:avLst>
                <a:gd name="adj1" fmla="val 39649"/>
                <a:gd name="adj2" fmla="val 79298"/>
                <a:gd name="adj3" fmla="val 33333"/>
              </a:avLst>
            </a:prstGeom>
            <a:grpFill/>
            <a:ln w="9525">
              <a:solidFill>
                <a:schemeClr val="tx1"/>
              </a:solidFill>
              <a:miter lim="800000"/>
              <a:headEnd/>
              <a:tailEnd/>
            </a:ln>
          </p:spPr>
          <p:txBody>
            <a:bodyPr wrap="none" anchor="ctr"/>
            <a:lstStyle/>
            <a:p>
              <a:pPr eaLnBrk="1" hangingPunct="1">
                <a:defRPr/>
              </a:pPr>
              <a:endParaRPr lang="en-US" sz="1600">
                <a:cs typeface="+mn-cs"/>
              </a:endParaRPr>
            </a:p>
          </p:txBody>
        </p:sp>
      </p:grpSp>
      <p:grpSp>
        <p:nvGrpSpPr>
          <p:cNvPr id="25" name="Group 39"/>
          <p:cNvGrpSpPr>
            <a:grpSpLocks/>
          </p:cNvGrpSpPr>
          <p:nvPr/>
        </p:nvGrpSpPr>
        <p:grpSpPr bwMode="auto">
          <a:xfrm>
            <a:off x="4003069" y="4768367"/>
            <a:ext cx="256703" cy="438587"/>
            <a:chOff x="1434" y="1565"/>
            <a:chExt cx="199" cy="255"/>
          </a:xfrm>
          <a:solidFill>
            <a:schemeClr val="accent1"/>
          </a:solidFill>
        </p:grpSpPr>
        <p:sp>
          <p:nvSpPr>
            <p:cNvPr id="26" name="AutoShape 40"/>
            <p:cNvSpPr>
              <a:spLocks noChangeArrowheads="1"/>
            </p:cNvSpPr>
            <p:nvPr/>
          </p:nvSpPr>
          <p:spPr bwMode="auto">
            <a:xfrm>
              <a:off x="1548" y="1593"/>
              <a:ext cx="85" cy="227"/>
            </a:xfrm>
            <a:prstGeom prst="curvedLeftArrow">
              <a:avLst>
                <a:gd name="adj1" fmla="val 53412"/>
                <a:gd name="adj2" fmla="val 106824"/>
                <a:gd name="adj3" fmla="val 33333"/>
              </a:avLst>
            </a:prstGeom>
            <a:grpFill/>
            <a:ln w="9525">
              <a:solidFill>
                <a:schemeClr val="tx1"/>
              </a:solidFill>
              <a:miter lim="800000"/>
              <a:headEnd/>
              <a:tailEnd/>
            </a:ln>
          </p:spPr>
          <p:txBody>
            <a:bodyPr wrap="none" anchor="ctr"/>
            <a:lstStyle/>
            <a:p>
              <a:pPr eaLnBrk="1" hangingPunct="1">
                <a:defRPr/>
              </a:pPr>
              <a:endParaRPr lang="en-US" sz="1600">
                <a:cs typeface="+mn-cs"/>
              </a:endParaRPr>
            </a:p>
          </p:txBody>
        </p:sp>
        <p:sp>
          <p:nvSpPr>
            <p:cNvPr id="27" name="AutoShape 41"/>
            <p:cNvSpPr>
              <a:spLocks noChangeArrowheads="1"/>
            </p:cNvSpPr>
            <p:nvPr/>
          </p:nvSpPr>
          <p:spPr bwMode="auto">
            <a:xfrm flipH="1" flipV="1">
              <a:off x="1434" y="1565"/>
              <a:ext cx="114" cy="226"/>
            </a:xfrm>
            <a:prstGeom prst="curvedLeftArrow">
              <a:avLst>
                <a:gd name="adj1" fmla="val 39649"/>
                <a:gd name="adj2" fmla="val 79298"/>
                <a:gd name="adj3" fmla="val 33333"/>
              </a:avLst>
            </a:prstGeom>
            <a:grpFill/>
            <a:ln w="9525">
              <a:solidFill>
                <a:schemeClr val="tx1"/>
              </a:solidFill>
              <a:miter lim="800000"/>
              <a:headEnd/>
              <a:tailEnd/>
            </a:ln>
          </p:spPr>
          <p:txBody>
            <a:bodyPr wrap="none" anchor="ctr"/>
            <a:lstStyle/>
            <a:p>
              <a:pPr eaLnBrk="1" hangingPunct="1">
                <a:defRPr/>
              </a:pPr>
              <a:endParaRPr lang="en-US" sz="1600">
                <a:cs typeface="+mn-cs"/>
              </a:endParaRPr>
            </a:p>
          </p:txBody>
        </p:sp>
      </p:grpSp>
      <p:grpSp>
        <p:nvGrpSpPr>
          <p:cNvPr id="28" name="Group 36"/>
          <p:cNvGrpSpPr>
            <a:grpSpLocks/>
          </p:cNvGrpSpPr>
          <p:nvPr/>
        </p:nvGrpSpPr>
        <p:grpSpPr bwMode="auto">
          <a:xfrm>
            <a:off x="5656094" y="4414753"/>
            <a:ext cx="256703" cy="438587"/>
            <a:chOff x="1434" y="1565"/>
            <a:chExt cx="199" cy="255"/>
          </a:xfrm>
          <a:solidFill>
            <a:schemeClr val="accent1"/>
          </a:solidFill>
        </p:grpSpPr>
        <p:sp>
          <p:nvSpPr>
            <p:cNvPr id="29" name="AutoShape 37"/>
            <p:cNvSpPr>
              <a:spLocks noChangeArrowheads="1"/>
            </p:cNvSpPr>
            <p:nvPr/>
          </p:nvSpPr>
          <p:spPr bwMode="auto">
            <a:xfrm>
              <a:off x="1548" y="1593"/>
              <a:ext cx="85" cy="227"/>
            </a:xfrm>
            <a:prstGeom prst="curvedLeftArrow">
              <a:avLst>
                <a:gd name="adj1" fmla="val 53412"/>
                <a:gd name="adj2" fmla="val 106824"/>
                <a:gd name="adj3" fmla="val 33333"/>
              </a:avLst>
            </a:prstGeom>
            <a:grpFill/>
            <a:ln w="9525">
              <a:solidFill>
                <a:schemeClr val="tx1"/>
              </a:solidFill>
              <a:miter lim="800000"/>
              <a:headEnd/>
              <a:tailEnd/>
            </a:ln>
          </p:spPr>
          <p:txBody>
            <a:bodyPr wrap="none" anchor="ctr"/>
            <a:lstStyle/>
            <a:p>
              <a:pPr eaLnBrk="1" hangingPunct="1">
                <a:defRPr/>
              </a:pPr>
              <a:endParaRPr lang="en-US" sz="1600">
                <a:cs typeface="+mn-cs"/>
              </a:endParaRPr>
            </a:p>
          </p:txBody>
        </p:sp>
        <p:sp>
          <p:nvSpPr>
            <p:cNvPr id="30" name="AutoShape 38"/>
            <p:cNvSpPr>
              <a:spLocks noChangeArrowheads="1"/>
            </p:cNvSpPr>
            <p:nvPr/>
          </p:nvSpPr>
          <p:spPr bwMode="auto">
            <a:xfrm flipH="1" flipV="1">
              <a:off x="1434" y="1565"/>
              <a:ext cx="114" cy="226"/>
            </a:xfrm>
            <a:prstGeom prst="curvedLeftArrow">
              <a:avLst>
                <a:gd name="adj1" fmla="val 39649"/>
                <a:gd name="adj2" fmla="val 79298"/>
                <a:gd name="adj3" fmla="val 33333"/>
              </a:avLst>
            </a:prstGeom>
            <a:grpFill/>
            <a:ln w="9525">
              <a:solidFill>
                <a:schemeClr val="tx1"/>
              </a:solidFill>
              <a:miter lim="800000"/>
              <a:headEnd/>
              <a:tailEnd/>
            </a:ln>
          </p:spPr>
          <p:txBody>
            <a:bodyPr wrap="none" anchor="ctr"/>
            <a:lstStyle/>
            <a:p>
              <a:pPr eaLnBrk="1" hangingPunct="1">
                <a:defRPr/>
              </a:pPr>
              <a:endParaRPr lang="en-US" sz="1600">
                <a:cs typeface="+mn-cs"/>
              </a:endParaRPr>
            </a:p>
          </p:txBody>
        </p:sp>
      </p:grpSp>
      <p:grpSp>
        <p:nvGrpSpPr>
          <p:cNvPr id="31" name="Group 27"/>
          <p:cNvGrpSpPr>
            <a:grpSpLocks/>
          </p:cNvGrpSpPr>
          <p:nvPr/>
        </p:nvGrpSpPr>
        <p:grpSpPr bwMode="auto">
          <a:xfrm>
            <a:off x="5146849" y="3721819"/>
            <a:ext cx="238125" cy="317500"/>
            <a:chOff x="4184" y="1795"/>
            <a:chExt cx="369" cy="369"/>
          </a:xfrm>
        </p:grpSpPr>
        <p:sp>
          <p:nvSpPr>
            <p:cNvPr id="32" name="Rectangle 28"/>
            <p:cNvSpPr>
              <a:spLocks noChangeArrowheads="1"/>
            </p:cNvSpPr>
            <p:nvPr/>
          </p:nvSpPr>
          <p:spPr bwMode="auto">
            <a:xfrm>
              <a:off x="4184" y="1795"/>
              <a:ext cx="369" cy="369"/>
            </a:xfrm>
            <a:prstGeom prst="rect">
              <a:avLst/>
            </a:prstGeom>
            <a:solidFill>
              <a:schemeClr val="bg1"/>
            </a:solidFill>
            <a:ln w="9525">
              <a:solidFill>
                <a:schemeClr val="tx1"/>
              </a:solidFill>
              <a:miter lim="800000"/>
              <a:headEnd/>
              <a:tailEnd/>
            </a:ln>
          </p:spPr>
          <p:txBody>
            <a:bodyPr wrap="none" anchor="ctr"/>
            <a:lstStyle/>
            <a:p>
              <a:pPr eaLnBrk="1" hangingPunct="1"/>
              <a:endParaRPr lang="de-DE" altLang="x-none" sz="1600"/>
            </a:p>
          </p:txBody>
        </p:sp>
        <p:sp>
          <p:nvSpPr>
            <p:cNvPr id="33" name="Freeform 29"/>
            <p:cNvSpPr>
              <a:spLocks/>
            </p:cNvSpPr>
            <p:nvPr/>
          </p:nvSpPr>
          <p:spPr bwMode="auto">
            <a:xfrm>
              <a:off x="4184" y="1960"/>
              <a:ext cx="367" cy="204"/>
            </a:xfrm>
            <a:custGeom>
              <a:avLst/>
              <a:gdLst>
                <a:gd name="T0" fmla="*/ 0 w 365"/>
                <a:gd name="T1" fmla="*/ 202 h 203"/>
                <a:gd name="T2" fmla="*/ 103 w 365"/>
                <a:gd name="T3" fmla="*/ 203 h 203"/>
                <a:gd name="T4" fmla="*/ 102 w 365"/>
                <a:gd name="T5" fmla="*/ 132 h 203"/>
                <a:gd name="T6" fmla="*/ 192 w 365"/>
                <a:gd name="T7" fmla="*/ 132 h 203"/>
                <a:gd name="T8" fmla="*/ 191 w 365"/>
                <a:gd name="T9" fmla="*/ 56 h 203"/>
                <a:gd name="T10" fmla="*/ 327 w 365"/>
                <a:gd name="T11" fmla="*/ 56 h 203"/>
                <a:gd name="T12" fmla="*/ 327 w 365"/>
                <a:gd name="T13" fmla="*/ 1 h 203"/>
                <a:gd name="T14" fmla="*/ 365 w 365"/>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03"/>
                <a:gd name="T26" fmla="*/ 365 w 36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03">
                  <a:moveTo>
                    <a:pt x="0" y="202"/>
                  </a:moveTo>
                  <a:lnTo>
                    <a:pt x="103" y="203"/>
                  </a:lnTo>
                  <a:lnTo>
                    <a:pt x="102" y="132"/>
                  </a:lnTo>
                  <a:lnTo>
                    <a:pt x="192" y="132"/>
                  </a:lnTo>
                  <a:lnTo>
                    <a:pt x="191" y="56"/>
                  </a:lnTo>
                  <a:lnTo>
                    <a:pt x="327" y="56"/>
                  </a:lnTo>
                  <a:lnTo>
                    <a:pt x="327" y="1"/>
                  </a:lnTo>
                  <a:lnTo>
                    <a:pt x="365" y="0"/>
                  </a:lnTo>
                </a:path>
              </a:pathLst>
            </a:custGeom>
            <a:noFill/>
            <a:ln w="9525">
              <a:solidFill>
                <a:schemeClr val="accent5"/>
              </a:solidFill>
              <a:round/>
              <a:headEnd type="none" w="med" len="med"/>
              <a:tailEnd type="none" w="med" len="med"/>
            </a:ln>
            <a:extLst/>
          </p:spPr>
          <p:txBody>
            <a:bodyPr/>
            <a:lstStyle/>
            <a:p>
              <a:pPr eaLnBrk="1" hangingPunct="1">
                <a:defRPr/>
              </a:pPr>
              <a:endParaRPr lang="de-DE" sz="1600">
                <a:cs typeface="+mn-cs"/>
              </a:endParaRPr>
            </a:p>
          </p:txBody>
        </p:sp>
        <p:sp>
          <p:nvSpPr>
            <p:cNvPr id="34" name="Freeform 30"/>
            <p:cNvSpPr>
              <a:spLocks/>
            </p:cNvSpPr>
            <p:nvPr/>
          </p:nvSpPr>
          <p:spPr bwMode="auto">
            <a:xfrm>
              <a:off x="4184" y="1848"/>
              <a:ext cx="365" cy="203"/>
            </a:xfrm>
            <a:custGeom>
              <a:avLst/>
              <a:gdLst>
                <a:gd name="T0" fmla="*/ 0 w 365"/>
                <a:gd name="T1" fmla="*/ 202 h 203"/>
                <a:gd name="T2" fmla="*/ 55 w 365"/>
                <a:gd name="T3" fmla="*/ 203 h 203"/>
                <a:gd name="T4" fmla="*/ 54 w 365"/>
                <a:gd name="T5" fmla="*/ 132 h 203"/>
                <a:gd name="T6" fmla="*/ 192 w 365"/>
                <a:gd name="T7" fmla="*/ 132 h 203"/>
                <a:gd name="T8" fmla="*/ 191 w 365"/>
                <a:gd name="T9" fmla="*/ 56 h 203"/>
                <a:gd name="T10" fmla="*/ 327 w 365"/>
                <a:gd name="T11" fmla="*/ 56 h 203"/>
                <a:gd name="T12" fmla="*/ 327 w 365"/>
                <a:gd name="T13" fmla="*/ 1 h 203"/>
                <a:gd name="T14" fmla="*/ 365 w 365"/>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03"/>
                <a:gd name="T26" fmla="*/ 365 w 36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03">
                  <a:moveTo>
                    <a:pt x="0" y="202"/>
                  </a:moveTo>
                  <a:lnTo>
                    <a:pt x="55" y="203"/>
                  </a:lnTo>
                  <a:lnTo>
                    <a:pt x="54" y="132"/>
                  </a:lnTo>
                  <a:lnTo>
                    <a:pt x="192" y="132"/>
                  </a:lnTo>
                  <a:lnTo>
                    <a:pt x="191" y="56"/>
                  </a:lnTo>
                  <a:lnTo>
                    <a:pt x="327" y="56"/>
                  </a:lnTo>
                  <a:lnTo>
                    <a:pt x="327" y="1"/>
                  </a:lnTo>
                  <a:lnTo>
                    <a:pt x="365" y="0"/>
                  </a:lnTo>
                </a:path>
              </a:pathLst>
            </a:custGeom>
            <a:solidFill>
              <a:srgbClr val="FFFFFF"/>
            </a:solidFill>
            <a:ln w="9525">
              <a:solidFill>
                <a:schemeClr val="accent1"/>
              </a:solidFill>
              <a:round/>
              <a:headEnd type="none" w="med" len="med"/>
              <a:tailEnd type="none" w="med" len="med"/>
            </a:ln>
          </p:spPr>
          <p:txBody>
            <a:bodyPr/>
            <a:lstStyle/>
            <a:p>
              <a:endParaRPr lang="en-US"/>
            </a:p>
          </p:txBody>
        </p:sp>
      </p:grpSp>
      <p:grpSp>
        <p:nvGrpSpPr>
          <p:cNvPr id="35" name="Group 27"/>
          <p:cNvGrpSpPr>
            <a:grpSpLocks/>
          </p:cNvGrpSpPr>
          <p:nvPr/>
        </p:nvGrpSpPr>
        <p:grpSpPr bwMode="auto">
          <a:xfrm>
            <a:off x="4649804" y="5135752"/>
            <a:ext cx="238125" cy="317500"/>
            <a:chOff x="4184" y="1795"/>
            <a:chExt cx="369" cy="369"/>
          </a:xfrm>
        </p:grpSpPr>
        <p:sp>
          <p:nvSpPr>
            <p:cNvPr id="36" name="Rectangle 28"/>
            <p:cNvSpPr>
              <a:spLocks noChangeArrowheads="1"/>
            </p:cNvSpPr>
            <p:nvPr/>
          </p:nvSpPr>
          <p:spPr bwMode="auto">
            <a:xfrm>
              <a:off x="4184" y="1795"/>
              <a:ext cx="369" cy="369"/>
            </a:xfrm>
            <a:prstGeom prst="rect">
              <a:avLst/>
            </a:prstGeom>
            <a:solidFill>
              <a:schemeClr val="bg1"/>
            </a:solidFill>
            <a:ln w="9525">
              <a:solidFill>
                <a:schemeClr val="tx1"/>
              </a:solidFill>
              <a:miter lim="800000"/>
              <a:headEnd/>
              <a:tailEnd/>
            </a:ln>
          </p:spPr>
          <p:txBody>
            <a:bodyPr wrap="none" anchor="ctr"/>
            <a:lstStyle/>
            <a:p>
              <a:pPr eaLnBrk="1" hangingPunct="1"/>
              <a:endParaRPr lang="de-DE" altLang="x-none" sz="1600"/>
            </a:p>
          </p:txBody>
        </p:sp>
        <p:sp>
          <p:nvSpPr>
            <p:cNvPr id="37" name="Freeform 29"/>
            <p:cNvSpPr>
              <a:spLocks/>
            </p:cNvSpPr>
            <p:nvPr/>
          </p:nvSpPr>
          <p:spPr bwMode="auto">
            <a:xfrm>
              <a:off x="4184" y="1960"/>
              <a:ext cx="367" cy="204"/>
            </a:xfrm>
            <a:custGeom>
              <a:avLst/>
              <a:gdLst>
                <a:gd name="T0" fmla="*/ 0 w 365"/>
                <a:gd name="T1" fmla="*/ 202 h 203"/>
                <a:gd name="T2" fmla="*/ 103 w 365"/>
                <a:gd name="T3" fmla="*/ 203 h 203"/>
                <a:gd name="T4" fmla="*/ 102 w 365"/>
                <a:gd name="T5" fmla="*/ 132 h 203"/>
                <a:gd name="T6" fmla="*/ 192 w 365"/>
                <a:gd name="T7" fmla="*/ 132 h 203"/>
                <a:gd name="T8" fmla="*/ 191 w 365"/>
                <a:gd name="T9" fmla="*/ 56 h 203"/>
                <a:gd name="T10" fmla="*/ 327 w 365"/>
                <a:gd name="T11" fmla="*/ 56 h 203"/>
                <a:gd name="T12" fmla="*/ 327 w 365"/>
                <a:gd name="T13" fmla="*/ 1 h 203"/>
                <a:gd name="T14" fmla="*/ 365 w 365"/>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03"/>
                <a:gd name="T26" fmla="*/ 365 w 36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03">
                  <a:moveTo>
                    <a:pt x="0" y="202"/>
                  </a:moveTo>
                  <a:lnTo>
                    <a:pt x="103" y="203"/>
                  </a:lnTo>
                  <a:lnTo>
                    <a:pt x="102" y="132"/>
                  </a:lnTo>
                  <a:lnTo>
                    <a:pt x="192" y="132"/>
                  </a:lnTo>
                  <a:lnTo>
                    <a:pt x="191" y="56"/>
                  </a:lnTo>
                  <a:lnTo>
                    <a:pt x="327" y="56"/>
                  </a:lnTo>
                  <a:lnTo>
                    <a:pt x="327" y="1"/>
                  </a:lnTo>
                  <a:lnTo>
                    <a:pt x="365" y="0"/>
                  </a:lnTo>
                </a:path>
              </a:pathLst>
            </a:custGeom>
            <a:noFill/>
            <a:ln w="9525">
              <a:solidFill>
                <a:schemeClr val="accent5"/>
              </a:solidFill>
              <a:round/>
              <a:headEnd type="none" w="med" len="med"/>
              <a:tailEnd type="none" w="med" len="med"/>
            </a:ln>
            <a:extLst/>
          </p:spPr>
          <p:txBody>
            <a:bodyPr/>
            <a:lstStyle/>
            <a:p>
              <a:pPr eaLnBrk="1" hangingPunct="1">
                <a:defRPr/>
              </a:pPr>
              <a:endParaRPr lang="de-DE" sz="1600">
                <a:cs typeface="+mn-cs"/>
              </a:endParaRPr>
            </a:p>
          </p:txBody>
        </p:sp>
        <p:sp>
          <p:nvSpPr>
            <p:cNvPr id="38" name="Freeform 30"/>
            <p:cNvSpPr>
              <a:spLocks/>
            </p:cNvSpPr>
            <p:nvPr/>
          </p:nvSpPr>
          <p:spPr bwMode="auto">
            <a:xfrm>
              <a:off x="4184" y="1848"/>
              <a:ext cx="365" cy="203"/>
            </a:xfrm>
            <a:custGeom>
              <a:avLst/>
              <a:gdLst>
                <a:gd name="T0" fmla="*/ 0 w 365"/>
                <a:gd name="T1" fmla="*/ 202 h 203"/>
                <a:gd name="T2" fmla="*/ 55 w 365"/>
                <a:gd name="T3" fmla="*/ 203 h 203"/>
                <a:gd name="T4" fmla="*/ 54 w 365"/>
                <a:gd name="T5" fmla="*/ 132 h 203"/>
                <a:gd name="T6" fmla="*/ 192 w 365"/>
                <a:gd name="T7" fmla="*/ 132 h 203"/>
                <a:gd name="T8" fmla="*/ 191 w 365"/>
                <a:gd name="T9" fmla="*/ 56 h 203"/>
                <a:gd name="T10" fmla="*/ 327 w 365"/>
                <a:gd name="T11" fmla="*/ 56 h 203"/>
                <a:gd name="T12" fmla="*/ 327 w 365"/>
                <a:gd name="T13" fmla="*/ 1 h 203"/>
                <a:gd name="T14" fmla="*/ 365 w 365"/>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03"/>
                <a:gd name="T26" fmla="*/ 365 w 36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03">
                  <a:moveTo>
                    <a:pt x="0" y="202"/>
                  </a:moveTo>
                  <a:lnTo>
                    <a:pt x="55" y="203"/>
                  </a:lnTo>
                  <a:lnTo>
                    <a:pt x="54" y="132"/>
                  </a:lnTo>
                  <a:lnTo>
                    <a:pt x="192" y="132"/>
                  </a:lnTo>
                  <a:lnTo>
                    <a:pt x="191" y="56"/>
                  </a:lnTo>
                  <a:lnTo>
                    <a:pt x="327" y="56"/>
                  </a:lnTo>
                  <a:lnTo>
                    <a:pt x="327" y="1"/>
                  </a:lnTo>
                  <a:lnTo>
                    <a:pt x="365" y="0"/>
                  </a:lnTo>
                </a:path>
              </a:pathLst>
            </a:custGeom>
            <a:solidFill>
              <a:srgbClr val="FFFFFF"/>
            </a:solidFill>
            <a:ln w="9525">
              <a:solidFill>
                <a:schemeClr val="accent1"/>
              </a:solidFill>
              <a:round/>
              <a:headEnd type="none" w="med" len="med"/>
              <a:tailEnd type="none" w="med" len="med"/>
            </a:ln>
          </p:spPr>
          <p:txBody>
            <a:bodyPr/>
            <a:lstStyle/>
            <a:p>
              <a:endParaRPr lang="en-US"/>
            </a:p>
          </p:txBody>
        </p:sp>
      </p:grpSp>
      <p:grpSp>
        <p:nvGrpSpPr>
          <p:cNvPr id="39" name="Group 27"/>
          <p:cNvGrpSpPr>
            <a:grpSpLocks/>
          </p:cNvGrpSpPr>
          <p:nvPr/>
        </p:nvGrpSpPr>
        <p:grpSpPr bwMode="auto">
          <a:xfrm>
            <a:off x="6543849" y="5152685"/>
            <a:ext cx="238125" cy="317500"/>
            <a:chOff x="4184" y="1795"/>
            <a:chExt cx="369" cy="369"/>
          </a:xfrm>
        </p:grpSpPr>
        <p:sp>
          <p:nvSpPr>
            <p:cNvPr id="40" name="Rectangle 28"/>
            <p:cNvSpPr>
              <a:spLocks noChangeArrowheads="1"/>
            </p:cNvSpPr>
            <p:nvPr/>
          </p:nvSpPr>
          <p:spPr bwMode="auto">
            <a:xfrm>
              <a:off x="4184" y="1795"/>
              <a:ext cx="369" cy="369"/>
            </a:xfrm>
            <a:prstGeom prst="rect">
              <a:avLst/>
            </a:prstGeom>
            <a:solidFill>
              <a:schemeClr val="bg1"/>
            </a:solidFill>
            <a:ln w="9525">
              <a:solidFill>
                <a:schemeClr val="tx1"/>
              </a:solidFill>
              <a:miter lim="800000"/>
              <a:headEnd/>
              <a:tailEnd/>
            </a:ln>
          </p:spPr>
          <p:txBody>
            <a:bodyPr wrap="none" anchor="ctr"/>
            <a:lstStyle/>
            <a:p>
              <a:pPr eaLnBrk="1" hangingPunct="1"/>
              <a:endParaRPr lang="de-DE" altLang="x-none" sz="1600"/>
            </a:p>
          </p:txBody>
        </p:sp>
        <p:sp>
          <p:nvSpPr>
            <p:cNvPr id="41" name="Freeform 29"/>
            <p:cNvSpPr>
              <a:spLocks/>
            </p:cNvSpPr>
            <p:nvPr/>
          </p:nvSpPr>
          <p:spPr bwMode="auto">
            <a:xfrm>
              <a:off x="4184" y="1960"/>
              <a:ext cx="367" cy="204"/>
            </a:xfrm>
            <a:custGeom>
              <a:avLst/>
              <a:gdLst>
                <a:gd name="T0" fmla="*/ 0 w 365"/>
                <a:gd name="T1" fmla="*/ 202 h 203"/>
                <a:gd name="T2" fmla="*/ 103 w 365"/>
                <a:gd name="T3" fmla="*/ 203 h 203"/>
                <a:gd name="T4" fmla="*/ 102 w 365"/>
                <a:gd name="T5" fmla="*/ 132 h 203"/>
                <a:gd name="T6" fmla="*/ 192 w 365"/>
                <a:gd name="T7" fmla="*/ 132 h 203"/>
                <a:gd name="T8" fmla="*/ 191 w 365"/>
                <a:gd name="T9" fmla="*/ 56 h 203"/>
                <a:gd name="T10" fmla="*/ 327 w 365"/>
                <a:gd name="T11" fmla="*/ 56 h 203"/>
                <a:gd name="T12" fmla="*/ 327 w 365"/>
                <a:gd name="T13" fmla="*/ 1 h 203"/>
                <a:gd name="T14" fmla="*/ 365 w 365"/>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03"/>
                <a:gd name="T26" fmla="*/ 365 w 36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03">
                  <a:moveTo>
                    <a:pt x="0" y="202"/>
                  </a:moveTo>
                  <a:lnTo>
                    <a:pt x="103" y="203"/>
                  </a:lnTo>
                  <a:lnTo>
                    <a:pt x="102" y="132"/>
                  </a:lnTo>
                  <a:lnTo>
                    <a:pt x="192" y="132"/>
                  </a:lnTo>
                  <a:lnTo>
                    <a:pt x="191" y="56"/>
                  </a:lnTo>
                  <a:lnTo>
                    <a:pt x="327" y="56"/>
                  </a:lnTo>
                  <a:lnTo>
                    <a:pt x="327" y="1"/>
                  </a:lnTo>
                  <a:lnTo>
                    <a:pt x="365" y="0"/>
                  </a:lnTo>
                </a:path>
              </a:pathLst>
            </a:custGeom>
            <a:noFill/>
            <a:ln w="9525">
              <a:solidFill>
                <a:schemeClr val="accent5"/>
              </a:solidFill>
              <a:round/>
              <a:headEnd type="none" w="med" len="med"/>
              <a:tailEnd type="none" w="med" len="med"/>
            </a:ln>
            <a:extLst/>
          </p:spPr>
          <p:txBody>
            <a:bodyPr/>
            <a:lstStyle/>
            <a:p>
              <a:pPr eaLnBrk="1" hangingPunct="1">
                <a:defRPr/>
              </a:pPr>
              <a:endParaRPr lang="de-DE" sz="1600">
                <a:cs typeface="+mn-cs"/>
              </a:endParaRPr>
            </a:p>
          </p:txBody>
        </p:sp>
        <p:sp>
          <p:nvSpPr>
            <p:cNvPr id="42" name="Freeform 30"/>
            <p:cNvSpPr>
              <a:spLocks/>
            </p:cNvSpPr>
            <p:nvPr/>
          </p:nvSpPr>
          <p:spPr bwMode="auto">
            <a:xfrm>
              <a:off x="4184" y="1848"/>
              <a:ext cx="365" cy="203"/>
            </a:xfrm>
            <a:custGeom>
              <a:avLst/>
              <a:gdLst>
                <a:gd name="T0" fmla="*/ 0 w 365"/>
                <a:gd name="T1" fmla="*/ 202 h 203"/>
                <a:gd name="T2" fmla="*/ 55 w 365"/>
                <a:gd name="T3" fmla="*/ 203 h 203"/>
                <a:gd name="T4" fmla="*/ 54 w 365"/>
                <a:gd name="T5" fmla="*/ 132 h 203"/>
                <a:gd name="T6" fmla="*/ 192 w 365"/>
                <a:gd name="T7" fmla="*/ 132 h 203"/>
                <a:gd name="T8" fmla="*/ 191 w 365"/>
                <a:gd name="T9" fmla="*/ 56 h 203"/>
                <a:gd name="T10" fmla="*/ 327 w 365"/>
                <a:gd name="T11" fmla="*/ 56 h 203"/>
                <a:gd name="T12" fmla="*/ 327 w 365"/>
                <a:gd name="T13" fmla="*/ 1 h 203"/>
                <a:gd name="T14" fmla="*/ 365 w 365"/>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03"/>
                <a:gd name="T26" fmla="*/ 365 w 36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03">
                  <a:moveTo>
                    <a:pt x="0" y="202"/>
                  </a:moveTo>
                  <a:lnTo>
                    <a:pt x="55" y="203"/>
                  </a:lnTo>
                  <a:lnTo>
                    <a:pt x="54" y="132"/>
                  </a:lnTo>
                  <a:lnTo>
                    <a:pt x="192" y="132"/>
                  </a:lnTo>
                  <a:lnTo>
                    <a:pt x="191" y="56"/>
                  </a:lnTo>
                  <a:lnTo>
                    <a:pt x="327" y="56"/>
                  </a:lnTo>
                  <a:lnTo>
                    <a:pt x="327" y="1"/>
                  </a:lnTo>
                  <a:lnTo>
                    <a:pt x="365" y="0"/>
                  </a:lnTo>
                </a:path>
              </a:pathLst>
            </a:custGeom>
            <a:solidFill>
              <a:srgbClr val="FFFFFF"/>
            </a:solidFill>
            <a:ln w="9525">
              <a:solidFill>
                <a:schemeClr val="accent1"/>
              </a:solidFill>
              <a:round/>
              <a:headEnd type="none" w="med" len="med"/>
              <a:tailEnd type="none" w="med" len="med"/>
            </a:ln>
          </p:spPr>
          <p:txBody>
            <a:bodyPr/>
            <a:lstStyle/>
            <a:p>
              <a:endParaRPr lang="en-US"/>
            </a:p>
          </p:txBody>
        </p:sp>
      </p:grpSp>
      <p:grpSp>
        <p:nvGrpSpPr>
          <p:cNvPr id="43" name="Group 27"/>
          <p:cNvGrpSpPr>
            <a:grpSpLocks/>
          </p:cNvGrpSpPr>
          <p:nvPr/>
        </p:nvGrpSpPr>
        <p:grpSpPr bwMode="auto">
          <a:xfrm>
            <a:off x="1955255" y="4479585"/>
            <a:ext cx="238125" cy="317500"/>
            <a:chOff x="4184" y="1795"/>
            <a:chExt cx="369" cy="369"/>
          </a:xfrm>
        </p:grpSpPr>
        <p:sp>
          <p:nvSpPr>
            <p:cNvPr id="44" name="Rectangle 28"/>
            <p:cNvSpPr>
              <a:spLocks noChangeArrowheads="1"/>
            </p:cNvSpPr>
            <p:nvPr/>
          </p:nvSpPr>
          <p:spPr bwMode="auto">
            <a:xfrm>
              <a:off x="4184" y="1795"/>
              <a:ext cx="369" cy="369"/>
            </a:xfrm>
            <a:prstGeom prst="rect">
              <a:avLst/>
            </a:prstGeom>
            <a:solidFill>
              <a:schemeClr val="bg1"/>
            </a:solidFill>
            <a:ln w="9525">
              <a:solidFill>
                <a:schemeClr val="tx1"/>
              </a:solidFill>
              <a:miter lim="800000"/>
              <a:headEnd/>
              <a:tailEnd/>
            </a:ln>
          </p:spPr>
          <p:txBody>
            <a:bodyPr wrap="none" anchor="ctr"/>
            <a:lstStyle/>
            <a:p>
              <a:pPr eaLnBrk="1" hangingPunct="1"/>
              <a:endParaRPr lang="de-DE" altLang="x-none" sz="1600"/>
            </a:p>
          </p:txBody>
        </p:sp>
        <p:sp>
          <p:nvSpPr>
            <p:cNvPr id="45" name="Freeform 29"/>
            <p:cNvSpPr>
              <a:spLocks/>
            </p:cNvSpPr>
            <p:nvPr/>
          </p:nvSpPr>
          <p:spPr bwMode="auto">
            <a:xfrm>
              <a:off x="4184" y="1960"/>
              <a:ext cx="367" cy="204"/>
            </a:xfrm>
            <a:custGeom>
              <a:avLst/>
              <a:gdLst>
                <a:gd name="T0" fmla="*/ 0 w 365"/>
                <a:gd name="T1" fmla="*/ 202 h 203"/>
                <a:gd name="T2" fmla="*/ 103 w 365"/>
                <a:gd name="T3" fmla="*/ 203 h 203"/>
                <a:gd name="T4" fmla="*/ 102 w 365"/>
                <a:gd name="T5" fmla="*/ 132 h 203"/>
                <a:gd name="T6" fmla="*/ 192 w 365"/>
                <a:gd name="T7" fmla="*/ 132 h 203"/>
                <a:gd name="T8" fmla="*/ 191 w 365"/>
                <a:gd name="T9" fmla="*/ 56 h 203"/>
                <a:gd name="T10" fmla="*/ 327 w 365"/>
                <a:gd name="T11" fmla="*/ 56 h 203"/>
                <a:gd name="T12" fmla="*/ 327 w 365"/>
                <a:gd name="T13" fmla="*/ 1 h 203"/>
                <a:gd name="T14" fmla="*/ 365 w 365"/>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03"/>
                <a:gd name="T26" fmla="*/ 365 w 36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03">
                  <a:moveTo>
                    <a:pt x="0" y="202"/>
                  </a:moveTo>
                  <a:lnTo>
                    <a:pt x="103" y="203"/>
                  </a:lnTo>
                  <a:lnTo>
                    <a:pt x="102" y="132"/>
                  </a:lnTo>
                  <a:lnTo>
                    <a:pt x="192" y="132"/>
                  </a:lnTo>
                  <a:lnTo>
                    <a:pt x="191" y="56"/>
                  </a:lnTo>
                  <a:lnTo>
                    <a:pt x="327" y="56"/>
                  </a:lnTo>
                  <a:lnTo>
                    <a:pt x="327" y="1"/>
                  </a:lnTo>
                  <a:lnTo>
                    <a:pt x="365" y="0"/>
                  </a:lnTo>
                </a:path>
              </a:pathLst>
            </a:custGeom>
            <a:noFill/>
            <a:ln w="9525">
              <a:solidFill>
                <a:schemeClr val="accent5"/>
              </a:solidFill>
              <a:round/>
              <a:headEnd type="none" w="med" len="med"/>
              <a:tailEnd type="none" w="med" len="med"/>
            </a:ln>
            <a:extLst/>
          </p:spPr>
          <p:txBody>
            <a:bodyPr/>
            <a:lstStyle/>
            <a:p>
              <a:pPr eaLnBrk="1" hangingPunct="1">
                <a:defRPr/>
              </a:pPr>
              <a:endParaRPr lang="de-DE" sz="1600">
                <a:cs typeface="+mn-cs"/>
              </a:endParaRPr>
            </a:p>
          </p:txBody>
        </p:sp>
        <p:sp>
          <p:nvSpPr>
            <p:cNvPr id="46" name="Freeform 30"/>
            <p:cNvSpPr>
              <a:spLocks/>
            </p:cNvSpPr>
            <p:nvPr/>
          </p:nvSpPr>
          <p:spPr bwMode="auto">
            <a:xfrm>
              <a:off x="4184" y="1848"/>
              <a:ext cx="365" cy="203"/>
            </a:xfrm>
            <a:custGeom>
              <a:avLst/>
              <a:gdLst>
                <a:gd name="T0" fmla="*/ 0 w 365"/>
                <a:gd name="T1" fmla="*/ 202 h 203"/>
                <a:gd name="T2" fmla="*/ 55 w 365"/>
                <a:gd name="T3" fmla="*/ 203 h 203"/>
                <a:gd name="T4" fmla="*/ 54 w 365"/>
                <a:gd name="T5" fmla="*/ 132 h 203"/>
                <a:gd name="T6" fmla="*/ 192 w 365"/>
                <a:gd name="T7" fmla="*/ 132 h 203"/>
                <a:gd name="T8" fmla="*/ 191 w 365"/>
                <a:gd name="T9" fmla="*/ 56 h 203"/>
                <a:gd name="T10" fmla="*/ 327 w 365"/>
                <a:gd name="T11" fmla="*/ 56 h 203"/>
                <a:gd name="T12" fmla="*/ 327 w 365"/>
                <a:gd name="T13" fmla="*/ 1 h 203"/>
                <a:gd name="T14" fmla="*/ 365 w 365"/>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03"/>
                <a:gd name="T26" fmla="*/ 365 w 36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03">
                  <a:moveTo>
                    <a:pt x="0" y="202"/>
                  </a:moveTo>
                  <a:lnTo>
                    <a:pt x="55" y="203"/>
                  </a:lnTo>
                  <a:lnTo>
                    <a:pt x="54" y="132"/>
                  </a:lnTo>
                  <a:lnTo>
                    <a:pt x="192" y="132"/>
                  </a:lnTo>
                  <a:lnTo>
                    <a:pt x="191" y="56"/>
                  </a:lnTo>
                  <a:lnTo>
                    <a:pt x="327" y="56"/>
                  </a:lnTo>
                  <a:lnTo>
                    <a:pt x="327" y="1"/>
                  </a:lnTo>
                  <a:lnTo>
                    <a:pt x="365" y="0"/>
                  </a:lnTo>
                </a:path>
              </a:pathLst>
            </a:custGeom>
            <a:solidFill>
              <a:srgbClr val="FFFFFF"/>
            </a:solidFill>
            <a:ln w="9525">
              <a:solidFill>
                <a:schemeClr val="accent1"/>
              </a:solidFill>
              <a:round/>
              <a:headEnd type="none" w="med" len="med"/>
              <a:tailEnd type="none" w="med" len="med"/>
            </a:ln>
          </p:spPr>
          <p:txBody>
            <a:bodyPr/>
            <a:lstStyle/>
            <a:p>
              <a:endParaRPr lang="en-US"/>
            </a:p>
          </p:txBody>
        </p:sp>
      </p:grpSp>
      <p:grpSp>
        <p:nvGrpSpPr>
          <p:cNvPr id="47" name="Group 27"/>
          <p:cNvGrpSpPr>
            <a:grpSpLocks/>
          </p:cNvGrpSpPr>
          <p:nvPr/>
        </p:nvGrpSpPr>
        <p:grpSpPr bwMode="auto">
          <a:xfrm>
            <a:off x="1953667" y="5135752"/>
            <a:ext cx="238125" cy="317500"/>
            <a:chOff x="4184" y="1795"/>
            <a:chExt cx="369" cy="369"/>
          </a:xfrm>
        </p:grpSpPr>
        <p:sp>
          <p:nvSpPr>
            <p:cNvPr id="48" name="Rectangle 28"/>
            <p:cNvSpPr>
              <a:spLocks noChangeArrowheads="1"/>
            </p:cNvSpPr>
            <p:nvPr/>
          </p:nvSpPr>
          <p:spPr bwMode="auto">
            <a:xfrm>
              <a:off x="4184" y="1795"/>
              <a:ext cx="369" cy="369"/>
            </a:xfrm>
            <a:prstGeom prst="rect">
              <a:avLst/>
            </a:prstGeom>
            <a:solidFill>
              <a:schemeClr val="bg1"/>
            </a:solidFill>
            <a:ln w="9525">
              <a:solidFill>
                <a:schemeClr val="tx1"/>
              </a:solidFill>
              <a:miter lim="800000"/>
              <a:headEnd/>
              <a:tailEnd/>
            </a:ln>
          </p:spPr>
          <p:txBody>
            <a:bodyPr wrap="none" anchor="ctr"/>
            <a:lstStyle/>
            <a:p>
              <a:pPr eaLnBrk="1" hangingPunct="1"/>
              <a:endParaRPr lang="de-DE" altLang="x-none" sz="1600"/>
            </a:p>
          </p:txBody>
        </p:sp>
        <p:sp>
          <p:nvSpPr>
            <p:cNvPr id="49" name="Freeform 29"/>
            <p:cNvSpPr>
              <a:spLocks/>
            </p:cNvSpPr>
            <p:nvPr/>
          </p:nvSpPr>
          <p:spPr bwMode="auto">
            <a:xfrm>
              <a:off x="4184" y="1960"/>
              <a:ext cx="367" cy="204"/>
            </a:xfrm>
            <a:custGeom>
              <a:avLst/>
              <a:gdLst>
                <a:gd name="T0" fmla="*/ 0 w 365"/>
                <a:gd name="T1" fmla="*/ 202 h 203"/>
                <a:gd name="T2" fmla="*/ 103 w 365"/>
                <a:gd name="T3" fmla="*/ 203 h 203"/>
                <a:gd name="T4" fmla="*/ 102 w 365"/>
                <a:gd name="T5" fmla="*/ 132 h 203"/>
                <a:gd name="T6" fmla="*/ 192 w 365"/>
                <a:gd name="T7" fmla="*/ 132 h 203"/>
                <a:gd name="T8" fmla="*/ 191 w 365"/>
                <a:gd name="T9" fmla="*/ 56 h 203"/>
                <a:gd name="T10" fmla="*/ 327 w 365"/>
                <a:gd name="T11" fmla="*/ 56 h 203"/>
                <a:gd name="T12" fmla="*/ 327 w 365"/>
                <a:gd name="T13" fmla="*/ 1 h 203"/>
                <a:gd name="T14" fmla="*/ 365 w 365"/>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03"/>
                <a:gd name="T26" fmla="*/ 365 w 36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03">
                  <a:moveTo>
                    <a:pt x="0" y="202"/>
                  </a:moveTo>
                  <a:lnTo>
                    <a:pt x="103" y="203"/>
                  </a:lnTo>
                  <a:lnTo>
                    <a:pt x="102" y="132"/>
                  </a:lnTo>
                  <a:lnTo>
                    <a:pt x="192" y="132"/>
                  </a:lnTo>
                  <a:lnTo>
                    <a:pt x="191" y="56"/>
                  </a:lnTo>
                  <a:lnTo>
                    <a:pt x="327" y="56"/>
                  </a:lnTo>
                  <a:lnTo>
                    <a:pt x="327" y="1"/>
                  </a:lnTo>
                  <a:lnTo>
                    <a:pt x="365" y="0"/>
                  </a:lnTo>
                </a:path>
              </a:pathLst>
            </a:custGeom>
            <a:noFill/>
            <a:ln w="9525">
              <a:solidFill>
                <a:schemeClr val="accent5"/>
              </a:solidFill>
              <a:round/>
              <a:headEnd type="none" w="med" len="med"/>
              <a:tailEnd type="none" w="med" len="med"/>
            </a:ln>
            <a:extLst/>
          </p:spPr>
          <p:txBody>
            <a:bodyPr/>
            <a:lstStyle/>
            <a:p>
              <a:pPr eaLnBrk="1" hangingPunct="1">
                <a:defRPr/>
              </a:pPr>
              <a:endParaRPr lang="de-DE" sz="1600">
                <a:cs typeface="+mn-cs"/>
              </a:endParaRPr>
            </a:p>
          </p:txBody>
        </p:sp>
        <p:sp>
          <p:nvSpPr>
            <p:cNvPr id="50" name="Freeform 30"/>
            <p:cNvSpPr>
              <a:spLocks/>
            </p:cNvSpPr>
            <p:nvPr/>
          </p:nvSpPr>
          <p:spPr bwMode="auto">
            <a:xfrm>
              <a:off x="4184" y="1848"/>
              <a:ext cx="365" cy="203"/>
            </a:xfrm>
            <a:custGeom>
              <a:avLst/>
              <a:gdLst>
                <a:gd name="T0" fmla="*/ 0 w 365"/>
                <a:gd name="T1" fmla="*/ 202 h 203"/>
                <a:gd name="T2" fmla="*/ 55 w 365"/>
                <a:gd name="T3" fmla="*/ 203 h 203"/>
                <a:gd name="T4" fmla="*/ 54 w 365"/>
                <a:gd name="T5" fmla="*/ 132 h 203"/>
                <a:gd name="T6" fmla="*/ 192 w 365"/>
                <a:gd name="T7" fmla="*/ 132 h 203"/>
                <a:gd name="T8" fmla="*/ 191 w 365"/>
                <a:gd name="T9" fmla="*/ 56 h 203"/>
                <a:gd name="T10" fmla="*/ 327 w 365"/>
                <a:gd name="T11" fmla="*/ 56 h 203"/>
                <a:gd name="T12" fmla="*/ 327 w 365"/>
                <a:gd name="T13" fmla="*/ 1 h 203"/>
                <a:gd name="T14" fmla="*/ 365 w 365"/>
                <a:gd name="T15" fmla="*/ 0 h 203"/>
                <a:gd name="T16" fmla="*/ 0 60000 65536"/>
                <a:gd name="T17" fmla="*/ 0 60000 65536"/>
                <a:gd name="T18" fmla="*/ 0 60000 65536"/>
                <a:gd name="T19" fmla="*/ 0 60000 65536"/>
                <a:gd name="T20" fmla="*/ 0 60000 65536"/>
                <a:gd name="T21" fmla="*/ 0 60000 65536"/>
                <a:gd name="T22" fmla="*/ 0 60000 65536"/>
                <a:gd name="T23" fmla="*/ 0 60000 65536"/>
                <a:gd name="T24" fmla="*/ 0 w 365"/>
                <a:gd name="T25" fmla="*/ 0 h 203"/>
                <a:gd name="T26" fmla="*/ 365 w 36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5" h="203">
                  <a:moveTo>
                    <a:pt x="0" y="202"/>
                  </a:moveTo>
                  <a:lnTo>
                    <a:pt x="55" y="203"/>
                  </a:lnTo>
                  <a:lnTo>
                    <a:pt x="54" y="132"/>
                  </a:lnTo>
                  <a:lnTo>
                    <a:pt x="192" y="132"/>
                  </a:lnTo>
                  <a:lnTo>
                    <a:pt x="191" y="56"/>
                  </a:lnTo>
                  <a:lnTo>
                    <a:pt x="327" y="56"/>
                  </a:lnTo>
                  <a:lnTo>
                    <a:pt x="327" y="1"/>
                  </a:lnTo>
                  <a:lnTo>
                    <a:pt x="365" y="0"/>
                  </a:lnTo>
                </a:path>
              </a:pathLst>
            </a:custGeom>
            <a:solidFill>
              <a:srgbClr val="FFFFFF"/>
            </a:solidFill>
            <a:ln w="9525">
              <a:solidFill>
                <a:schemeClr val="accent1"/>
              </a:solidFill>
              <a:round/>
              <a:headEnd type="none" w="med" len="med"/>
              <a:tailEnd type="none" w="med" len="med"/>
            </a:ln>
          </p:spPr>
          <p:txBody>
            <a:bodyPr/>
            <a:lstStyle/>
            <a:p>
              <a:endParaRPr lang="en-US"/>
            </a:p>
          </p:txBody>
        </p:sp>
      </p:grpSp>
      <mc:AlternateContent xmlns:mc="http://schemas.openxmlformats.org/markup-compatibility/2006" xmlns:a14="http://schemas.microsoft.com/office/drawing/2010/main">
        <mc:Choice Requires="a14">
          <p:sp>
            <p:nvSpPr>
              <p:cNvPr id="51" name="Rechteck 50"/>
              <p:cNvSpPr/>
              <p:nvPr/>
            </p:nvSpPr>
            <p:spPr>
              <a:xfrm>
                <a:off x="2618516" y="4414753"/>
                <a:ext cx="460126" cy="324448"/>
              </a:xfrm>
              <a:prstGeom prst="rect">
                <a:avLst/>
              </a:prstGeom>
            </p:spPr>
            <p:txBody>
              <a:bodyPr wrap="none" lIns="0" rIns="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a:sym typeface="Wingdings" pitchFamily="2" charset="2"/>
                            </a:rPr>
                          </m:ctrlPr>
                        </m:sSubSupPr>
                        <m:e>
                          <m:r>
                            <a:rPr lang="en-US" sz="1400" i="1">
                              <a:latin typeface="Cambria Math"/>
                              <a:ea typeface="Cambria Math"/>
                              <a:sym typeface="Wingdings" pitchFamily="2" charset="2"/>
                            </a:rPr>
                            <m:t>𝜂</m:t>
                          </m:r>
                        </m:e>
                        <m:sub>
                          <m:r>
                            <a:rPr lang="de-DE" sz="1400" i="1">
                              <a:latin typeface="Cambria Math"/>
                              <a:sym typeface="Wingdings" pitchFamily="2" charset="2"/>
                            </a:rPr>
                            <m:t>𝑖</m:t>
                          </m:r>
                          <m:r>
                            <a:rPr lang="de-DE" sz="1400" b="0" i="1" smtClean="0">
                              <a:latin typeface="Cambria Math"/>
                              <a:sym typeface="Wingdings" pitchFamily="2" charset="2"/>
                            </a:rPr>
                            <m:t>𝑛</m:t>
                          </m:r>
                          <m:r>
                            <a:rPr lang="de-DE" sz="1400" b="0" i="1" smtClean="0">
                              <a:latin typeface="Cambria Math"/>
                              <a:sym typeface="Wingdings" pitchFamily="2" charset="2"/>
                            </a:rPr>
                            <m:t>, </m:t>
                          </m:r>
                          <m:r>
                            <a:rPr lang="de-DE" sz="1400" b="0" i="1" smtClean="0">
                              <a:latin typeface="Cambria Math"/>
                              <a:sym typeface="Wingdings" pitchFamily="2" charset="2"/>
                            </a:rPr>
                            <m:t>𝑆</m:t>
                          </m:r>
                          <m:r>
                            <a:rPr lang="de-DE" sz="1400" b="0" i="1" smtClean="0">
                              <a:latin typeface="Cambria Math"/>
                              <a:sym typeface="Wingdings" pitchFamily="2" charset="2"/>
                            </a:rPr>
                            <m:t>1</m:t>
                          </m:r>
                        </m:sub>
                        <m:sup/>
                      </m:sSubSup>
                    </m:oMath>
                  </m:oMathPara>
                </a14:m>
                <a:endParaRPr lang="de-DE" sz="1400" dirty="0"/>
              </a:p>
            </p:txBody>
          </p:sp>
        </mc:Choice>
        <mc:Fallback xmlns="">
          <p:sp>
            <p:nvSpPr>
              <p:cNvPr id="51" name="Rechteck 50"/>
              <p:cNvSpPr>
                <a:spLocks noRot="1" noChangeAspect="1" noMove="1" noResize="1" noEditPoints="1" noAdjustHandles="1" noChangeArrowheads="1" noChangeShapeType="1" noTextEdit="1"/>
              </p:cNvSpPr>
              <p:nvPr/>
            </p:nvSpPr>
            <p:spPr>
              <a:xfrm>
                <a:off x="2618516" y="4414753"/>
                <a:ext cx="460126" cy="324448"/>
              </a:xfrm>
              <a:prstGeom prst="rect">
                <a:avLst/>
              </a:prstGeom>
              <a:blipFill rotWithShape="1">
                <a:blip r:embed="rId3"/>
                <a:stretch>
                  <a:fillRect l="-9333" r="-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hteck 51"/>
              <p:cNvSpPr/>
              <p:nvPr/>
            </p:nvSpPr>
            <p:spPr>
              <a:xfrm>
                <a:off x="2618516" y="5065640"/>
                <a:ext cx="460126" cy="324448"/>
              </a:xfrm>
              <a:prstGeom prst="rect">
                <a:avLst/>
              </a:prstGeom>
            </p:spPr>
            <p:txBody>
              <a:bodyPr wrap="none" lIns="0" rIns="0">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a:sym typeface="Wingdings" pitchFamily="2" charset="2"/>
                            </a:rPr>
                          </m:ctrlPr>
                        </m:sSubSupPr>
                        <m:e>
                          <m:r>
                            <a:rPr lang="en-US" sz="1400" i="1">
                              <a:latin typeface="Cambria Math"/>
                              <a:ea typeface="Cambria Math"/>
                              <a:sym typeface="Wingdings" pitchFamily="2" charset="2"/>
                            </a:rPr>
                            <m:t>𝜂</m:t>
                          </m:r>
                        </m:e>
                        <m:sub>
                          <m:r>
                            <a:rPr lang="de-DE" sz="1400" i="1">
                              <a:latin typeface="Cambria Math"/>
                              <a:sym typeface="Wingdings" pitchFamily="2" charset="2"/>
                            </a:rPr>
                            <m:t>𝑖</m:t>
                          </m:r>
                          <m:r>
                            <a:rPr lang="de-DE" sz="1400" b="0" i="1" smtClean="0">
                              <a:latin typeface="Cambria Math"/>
                              <a:sym typeface="Wingdings" pitchFamily="2" charset="2"/>
                            </a:rPr>
                            <m:t>𝑛</m:t>
                          </m:r>
                          <m:r>
                            <a:rPr lang="de-DE" sz="1400" b="0" i="1" smtClean="0">
                              <a:latin typeface="Cambria Math"/>
                              <a:sym typeface="Wingdings" pitchFamily="2" charset="2"/>
                            </a:rPr>
                            <m:t>, </m:t>
                          </m:r>
                          <m:r>
                            <a:rPr lang="de-DE" sz="1400" b="0" i="1" smtClean="0">
                              <a:latin typeface="Cambria Math"/>
                              <a:sym typeface="Wingdings" pitchFamily="2" charset="2"/>
                            </a:rPr>
                            <m:t>𝑆</m:t>
                          </m:r>
                          <m:r>
                            <a:rPr lang="de-DE" sz="1400" b="0" i="1" smtClean="0">
                              <a:latin typeface="Cambria Math"/>
                              <a:sym typeface="Wingdings" pitchFamily="2" charset="2"/>
                            </a:rPr>
                            <m:t>2</m:t>
                          </m:r>
                        </m:sub>
                        <m:sup/>
                      </m:sSubSup>
                    </m:oMath>
                  </m:oMathPara>
                </a14:m>
                <a:endParaRPr lang="de-DE" sz="1400" dirty="0"/>
              </a:p>
            </p:txBody>
          </p:sp>
        </mc:Choice>
        <mc:Fallback xmlns="">
          <p:sp>
            <p:nvSpPr>
              <p:cNvPr id="52" name="Rechteck 51"/>
              <p:cNvSpPr>
                <a:spLocks noRot="1" noChangeAspect="1" noMove="1" noResize="1" noEditPoints="1" noAdjustHandles="1" noChangeArrowheads="1" noChangeShapeType="1" noTextEdit="1"/>
              </p:cNvSpPr>
              <p:nvPr/>
            </p:nvSpPr>
            <p:spPr>
              <a:xfrm>
                <a:off x="2618516" y="5065640"/>
                <a:ext cx="460126" cy="324448"/>
              </a:xfrm>
              <a:prstGeom prst="rect">
                <a:avLst/>
              </a:prstGeom>
              <a:blipFill rotWithShape="1">
                <a:blip r:embed="rId4"/>
                <a:stretch>
                  <a:fillRect l="-9333" r="-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3981131" y="4359519"/>
                <a:ext cx="734240" cy="321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a:sym typeface="Wingdings" pitchFamily="2" charset="2"/>
                            </a:rPr>
                          </m:ctrlPr>
                        </m:sSubSupPr>
                        <m:e>
                          <m:r>
                            <a:rPr lang="en-US" sz="1400" i="1">
                              <a:latin typeface="Cambria Math"/>
                              <a:ea typeface="Cambria Math"/>
                              <a:sym typeface="Wingdings" pitchFamily="2" charset="2"/>
                            </a:rPr>
                            <m:t>𝜂</m:t>
                          </m:r>
                        </m:e>
                        <m:sub>
                          <m:r>
                            <a:rPr lang="de-DE" sz="1400" b="0" i="1" smtClean="0">
                              <a:latin typeface="Cambria Math"/>
                              <a:sym typeface="Wingdings" pitchFamily="2" charset="2"/>
                            </a:rPr>
                            <m:t>𝑜𝑢𝑡</m:t>
                          </m:r>
                          <m:r>
                            <a:rPr lang="de-DE" sz="1400" b="0" i="1" smtClean="0">
                              <a:latin typeface="Cambria Math"/>
                              <a:sym typeface="Wingdings" pitchFamily="2" charset="2"/>
                            </a:rPr>
                            <m:t>, </m:t>
                          </m:r>
                          <m:r>
                            <a:rPr lang="de-DE" sz="1400" b="0" i="1" smtClean="0">
                              <a:latin typeface="Cambria Math"/>
                              <a:sym typeface="Wingdings" pitchFamily="2" charset="2"/>
                            </a:rPr>
                            <m:t>𝑆</m:t>
                          </m:r>
                          <m:r>
                            <a:rPr lang="de-DE" sz="1400" b="0" i="1" smtClean="0">
                              <a:latin typeface="Cambria Math"/>
                              <a:sym typeface="Wingdings" pitchFamily="2" charset="2"/>
                            </a:rPr>
                            <m:t>1</m:t>
                          </m:r>
                        </m:sub>
                        <m:sup/>
                      </m:sSubSup>
                    </m:oMath>
                  </m:oMathPara>
                </a14:m>
                <a:endParaRPr lang="de-DE" sz="1400" dirty="0"/>
              </a:p>
            </p:txBody>
          </p:sp>
        </mc:Choice>
        <mc:Fallback xmlns="">
          <p:sp>
            <p:nvSpPr>
              <p:cNvPr id="53" name="Rechteck 52"/>
              <p:cNvSpPr>
                <a:spLocks noRot="1" noChangeAspect="1" noMove="1" noResize="1" noEditPoints="1" noAdjustHandles="1" noChangeArrowheads="1" noChangeShapeType="1" noTextEdit="1"/>
              </p:cNvSpPr>
              <p:nvPr/>
            </p:nvSpPr>
            <p:spPr>
              <a:xfrm>
                <a:off x="3981131" y="4359519"/>
                <a:ext cx="734240" cy="32130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4008840" y="5122966"/>
                <a:ext cx="734240" cy="321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a:sym typeface="Wingdings" pitchFamily="2" charset="2"/>
                            </a:rPr>
                          </m:ctrlPr>
                        </m:sSubSupPr>
                        <m:e>
                          <m:r>
                            <a:rPr lang="en-US" sz="1400" i="1">
                              <a:latin typeface="Cambria Math"/>
                              <a:ea typeface="Cambria Math"/>
                              <a:sym typeface="Wingdings" pitchFamily="2" charset="2"/>
                            </a:rPr>
                            <m:t>𝜂</m:t>
                          </m:r>
                        </m:e>
                        <m:sub>
                          <m:r>
                            <a:rPr lang="de-DE" sz="1400" b="0" i="1" smtClean="0">
                              <a:latin typeface="Cambria Math"/>
                              <a:sym typeface="Wingdings" pitchFamily="2" charset="2"/>
                            </a:rPr>
                            <m:t>𝑜𝑢𝑡</m:t>
                          </m:r>
                          <m:r>
                            <a:rPr lang="de-DE" sz="1400" b="0" i="1" smtClean="0">
                              <a:latin typeface="Cambria Math"/>
                              <a:sym typeface="Wingdings" pitchFamily="2" charset="2"/>
                            </a:rPr>
                            <m:t>, </m:t>
                          </m:r>
                          <m:r>
                            <a:rPr lang="de-DE" sz="1400" b="0" i="1" smtClean="0">
                              <a:latin typeface="Cambria Math"/>
                              <a:sym typeface="Wingdings" pitchFamily="2" charset="2"/>
                            </a:rPr>
                            <m:t>𝑆</m:t>
                          </m:r>
                          <m:r>
                            <a:rPr lang="de-DE" sz="1400" b="0" i="1" smtClean="0">
                              <a:latin typeface="Cambria Math"/>
                              <a:sym typeface="Wingdings" pitchFamily="2" charset="2"/>
                            </a:rPr>
                            <m:t>2</m:t>
                          </m:r>
                        </m:sub>
                        <m:sup/>
                      </m:sSubSup>
                    </m:oMath>
                  </m:oMathPara>
                </a14:m>
                <a:endParaRPr lang="de-DE" sz="1400" dirty="0"/>
              </a:p>
            </p:txBody>
          </p:sp>
        </mc:Choice>
        <mc:Fallback xmlns="">
          <p:sp>
            <p:nvSpPr>
              <p:cNvPr id="54" name="Rechteck 53"/>
              <p:cNvSpPr>
                <a:spLocks noRot="1" noChangeAspect="1" noMove="1" noResize="1" noEditPoints="1" noAdjustHandles="1" noChangeArrowheads="1" noChangeShapeType="1" noTextEdit="1"/>
              </p:cNvSpPr>
              <p:nvPr/>
            </p:nvSpPr>
            <p:spPr>
              <a:xfrm>
                <a:off x="4008840" y="5122966"/>
                <a:ext cx="734240" cy="32130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feld 54"/>
              <p:cNvSpPr txBox="1"/>
              <p:nvPr/>
            </p:nvSpPr>
            <p:spPr>
              <a:xfrm>
                <a:off x="3318408" y="4081279"/>
                <a:ext cx="5343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de-DE" i="1">
                              <a:latin typeface="Cambria Math"/>
                            </a:rPr>
                            <m:t>𝑅</m:t>
                          </m:r>
                        </m:e>
                        <m:sub/>
                        <m:sup>
                          <m:r>
                            <a:rPr lang="de-DE" i="1">
                              <a:latin typeface="Cambria Math"/>
                            </a:rPr>
                            <m:t>+</m:t>
                          </m:r>
                        </m:sup>
                      </m:sSubSup>
                    </m:oMath>
                  </m:oMathPara>
                </a14:m>
                <a:endParaRPr lang="en-US" dirty="0"/>
              </a:p>
            </p:txBody>
          </p:sp>
        </mc:Choice>
        <mc:Fallback xmlns="">
          <p:sp>
            <p:nvSpPr>
              <p:cNvPr id="55" name="Textfeld 54"/>
              <p:cNvSpPr txBox="1">
                <a:spLocks noRot="1" noChangeAspect="1" noMove="1" noResize="1" noEditPoints="1" noAdjustHandles="1" noChangeArrowheads="1" noChangeShapeType="1" noTextEdit="1"/>
              </p:cNvSpPr>
              <p:nvPr/>
            </p:nvSpPr>
            <p:spPr>
              <a:xfrm>
                <a:off x="3318408" y="4081279"/>
                <a:ext cx="534377"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feld 55"/>
              <p:cNvSpPr txBox="1"/>
              <p:nvPr/>
            </p:nvSpPr>
            <p:spPr>
              <a:xfrm>
                <a:off x="5887597" y="4080807"/>
                <a:ext cx="5343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a:rPr>
                          </m:ctrlPr>
                        </m:sSubSupPr>
                        <m:e>
                          <m:r>
                            <a:rPr lang="de-DE" i="1">
                              <a:latin typeface="Cambria Math"/>
                            </a:rPr>
                            <m:t>𝑅</m:t>
                          </m:r>
                        </m:e>
                        <m:sub/>
                        <m:sup>
                          <m:r>
                            <a:rPr lang="de-DE" i="1">
                              <a:latin typeface="Cambria Math"/>
                            </a:rPr>
                            <m:t>+</m:t>
                          </m:r>
                        </m:sup>
                      </m:sSubSup>
                    </m:oMath>
                  </m:oMathPara>
                </a14:m>
                <a:endParaRPr lang="en-US" dirty="0"/>
              </a:p>
            </p:txBody>
          </p:sp>
        </mc:Choice>
        <mc:Fallback xmlns="">
          <p:sp>
            <p:nvSpPr>
              <p:cNvPr id="56" name="Textfeld 55"/>
              <p:cNvSpPr txBox="1">
                <a:spLocks noRot="1" noChangeAspect="1" noMove="1" noResize="1" noEditPoints="1" noAdjustHandles="1" noChangeArrowheads="1" noChangeShapeType="1" noTextEdit="1"/>
              </p:cNvSpPr>
              <p:nvPr/>
            </p:nvSpPr>
            <p:spPr>
              <a:xfrm>
                <a:off x="5887597" y="4080807"/>
                <a:ext cx="534377" cy="3693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8785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 calcmode="lin" valueType="num">
                                      <p:cBhvr>
                                        <p:cTn id="28" dur="500" fill="hold"/>
                                        <p:tgtEl>
                                          <p:spTgt spid="25"/>
                                        </p:tgtEl>
                                        <p:attrNameLst>
                                          <p:attrName>style.rotation</p:attrName>
                                        </p:attrNameLst>
                                      </p:cBhvr>
                                      <p:tavLst>
                                        <p:tav tm="0">
                                          <p:val>
                                            <p:fltVal val="360"/>
                                          </p:val>
                                        </p:tav>
                                        <p:tav tm="100000">
                                          <p:val>
                                            <p:fltVal val="0"/>
                                          </p:val>
                                        </p:tav>
                                      </p:tavLst>
                                    </p:anim>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 calcmode="lin" valueType="num">
                                      <p:cBhvr>
                                        <p:cTn id="50" dur="500" fill="hold"/>
                                        <p:tgtEl>
                                          <p:spTgt spid="22"/>
                                        </p:tgtEl>
                                        <p:attrNameLst>
                                          <p:attrName>style.rotation</p:attrName>
                                        </p:attrNameLst>
                                      </p:cBhvr>
                                      <p:tavLst>
                                        <p:tav tm="0">
                                          <p:val>
                                            <p:fltVal val="360"/>
                                          </p:val>
                                        </p:tav>
                                        <p:tav tm="100000">
                                          <p:val>
                                            <p:fltVal val="0"/>
                                          </p:val>
                                        </p:tav>
                                      </p:tavLst>
                                    </p:anim>
                                    <p:animEffect transition="in" filter="fade">
                                      <p:cBhvr>
                                        <p:cTn id="51" dur="500"/>
                                        <p:tgtEl>
                                          <p:spTgt spid="22"/>
                                        </p:tgtEl>
                                      </p:cBhvr>
                                    </p:animEffect>
                                  </p:childTnLst>
                                </p:cTn>
                              </p:par>
                              <p:par>
                                <p:cTn id="52" presetID="49" presetClass="entr" presetSubtype="0" decel="10000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 calcmode="lin" valueType="num">
                                      <p:cBhvr>
                                        <p:cTn id="56" dur="500" fill="hold"/>
                                        <p:tgtEl>
                                          <p:spTgt spid="28"/>
                                        </p:tgtEl>
                                        <p:attrNameLst>
                                          <p:attrName>style.rotation</p:attrName>
                                        </p:attrNameLst>
                                      </p:cBhvr>
                                      <p:tavLst>
                                        <p:tav tm="0">
                                          <p:val>
                                            <p:fltVal val="360"/>
                                          </p:val>
                                        </p:tav>
                                        <p:tav tm="100000">
                                          <p:val>
                                            <p:fltVal val="0"/>
                                          </p:val>
                                        </p:tav>
                                      </p:tavLst>
                                    </p:anim>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31800" y="1047243"/>
            <a:ext cx="4932288" cy="4772025"/>
          </a:xfrm>
        </p:spPr>
        <p:txBody>
          <a:bodyPr/>
          <a:lstStyle/>
          <a:p>
            <a:pPr marL="342900" indent="-342900">
              <a:buFont typeface="Wingdings" pitchFamily="2" charset="2"/>
              <a:buChar char="§"/>
            </a:pPr>
            <a:r>
              <a:rPr lang="en-US" dirty="0"/>
              <a:t>output ports </a:t>
            </a:r>
            <a:r>
              <a:rPr lang="en-US" dirty="0">
                <a:sym typeface="Wingdings" panose="05000000000000000000" pitchFamily="2" charset="2"/>
              </a:rPr>
              <a:t></a:t>
            </a:r>
            <a:r>
              <a:rPr lang="en-US" dirty="0"/>
              <a:t> processing resources</a:t>
            </a:r>
          </a:p>
          <a:p>
            <a:pPr marL="342900" indent="-342900">
              <a:buFont typeface="Wingdings" pitchFamily="2" charset="2"/>
              <a:buChar char="§"/>
            </a:pPr>
            <a:r>
              <a:rPr lang="en-US" dirty="0"/>
              <a:t>input ports </a:t>
            </a:r>
            <a:r>
              <a:rPr lang="en-US" dirty="0">
                <a:sym typeface="Wingdings" panose="05000000000000000000" pitchFamily="2" charset="2"/>
              </a:rPr>
              <a:t></a:t>
            </a:r>
            <a:r>
              <a:rPr lang="en-US" dirty="0"/>
              <a:t> shared resources with mutually exclusive access</a:t>
            </a:r>
          </a:p>
          <a:p>
            <a:pPr marL="342900" indent="-342900">
              <a:buFont typeface="Wingdings" pitchFamily="2" charset="2"/>
              <a:buChar char="§"/>
            </a:pPr>
            <a:r>
              <a:rPr lang="en-US" dirty="0"/>
              <a:t>traffic stream </a:t>
            </a:r>
            <a:r>
              <a:rPr lang="en-US" dirty="0">
                <a:sym typeface="Wingdings" panose="05000000000000000000" pitchFamily="2" charset="2"/>
              </a:rPr>
              <a:t></a:t>
            </a:r>
            <a:r>
              <a:rPr lang="en-US" dirty="0"/>
              <a:t> chain of tasks mapped to resources</a:t>
            </a:r>
          </a:p>
          <a:p>
            <a:pPr marL="342900" indent="-342900">
              <a:buFont typeface="Wingdings" pitchFamily="2" charset="2"/>
              <a:buChar char="§"/>
            </a:pPr>
            <a:r>
              <a:rPr lang="en-US" dirty="0"/>
              <a:t>flit transmission </a:t>
            </a:r>
            <a:r>
              <a:rPr lang="en-US" dirty="0">
                <a:sym typeface="Wingdings" panose="05000000000000000000" pitchFamily="2" charset="2"/>
              </a:rPr>
              <a:t></a:t>
            </a:r>
            <a:r>
              <a:rPr lang="en-US" dirty="0"/>
              <a:t> task execution</a:t>
            </a:r>
          </a:p>
          <a:p>
            <a:pPr marL="342900" indent="-342900">
              <a:buFont typeface="Wingdings" pitchFamily="2" charset="2"/>
              <a:buChar char="§"/>
            </a:pPr>
            <a:r>
              <a:rPr lang="en-US" dirty="0"/>
              <a:t>flit arrival </a:t>
            </a:r>
            <a:r>
              <a:rPr lang="en-US" dirty="0">
                <a:sym typeface="Wingdings" panose="05000000000000000000" pitchFamily="2" charset="2"/>
              </a:rPr>
              <a:t></a:t>
            </a:r>
            <a:r>
              <a:rPr lang="en-US" dirty="0"/>
              <a:t> task </a:t>
            </a:r>
            <a:r>
              <a:rPr lang="en-US" dirty="0" smtClean="0"/>
              <a:t>activation</a:t>
            </a:r>
          </a:p>
          <a:p>
            <a:pPr marL="533400" lvl="1" indent="-342900"/>
            <a:r>
              <a:rPr lang="en-US" dirty="0" smtClean="0"/>
              <a:t>input </a:t>
            </a:r>
            <a:r>
              <a:rPr lang="en-US" dirty="0"/>
              <a:t>and output event models</a:t>
            </a:r>
          </a:p>
          <a:p>
            <a:pPr marL="342900" indent="-342900">
              <a:buFont typeface="Wingdings" pitchFamily="2" charset="2"/>
              <a:buChar char="§"/>
            </a:pPr>
            <a:endParaRPr lang="en-US" dirty="0"/>
          </a:p>
          <a:p>
            <a:pPr marL="342900" indent="-342900">
              <a:buFont typeface="Wingdings" pitchFamily="2" charset="2"/>
              <a:buChar char="§"/>
            </a:pPr>
            <a:endParaRPr lang="en-US" dirty="0"/>
          </a:p>
          <a:p>
            <a:pPr marL="342900" indent="-342900">
              <a:buFont typeface="Wingdings" pitchFamily="2" charset="2"/>
              <a:buChar char="§"/>
            </a:pPr>
            <a:endParaRPr lang="en-US" dirty="0"/>
          </a:p>
        </p:txBody>
      </p:sp>
      <p:sp>
        <p:nvSpPr>
          <p:cNvPr id="3" name="Titel 2"/>
          <p:cNvSpPr>
            <a:spLocks noGrp="1"/>
          </p:cNvSpPr>
          <p:nvPr>
            <p:ph type="title"/>
          </p:nvPr>
        </p:nvSpPr>
        <p:spPr/>
        <p:txBody>
          <a:bodyPr/>
          <a:lstStyle/>
          <a:p>
            <a:r>
              <a:rPr lang="en-US" dirty="0" smtClean="0"/>
              <a:t>Mapping NoC Domain </a:t>
            </a:r>
            <a:r>
              <a:rPr lang="en-US" dirty="0"/>
              <a:t>to </a:t>
            </a:r>
            <a:r>
              <a:rPr lang="en-US" dirty="0" smtClean="0"/>
              <a:t>Processor Resource Model</a:t>
            </a:r>
            <a:endParaRPr lang="en-US" dirty="0"/>
          </a:p>
        </p:txBody>
      </p:sp>
      <p:sp>
        <p:nvSpPr>
          <p:cNvPr id="8" name="Pfeil nach rechts 7"/>
          <p:cNvSpPr/>
          <p:nvPr/>
        </p:nvSpPr>
        <p:spPr>
          <a:xfrm rot="5400000">
            <a:off x="6991225" y="3101708"/>
            <a:ext cx="561280" cy="351768"/>
          </a:xfrm>
          <a:prstGeom prst="rightArrow">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smtClean="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3" y="980728"/>
            <a:ext cx="3262776" cy="192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872" y="3639485"/>
            <a:ext cx="3663396" cy="244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Inhaltsplatzhalter 1"/>
          <p:cNvSpPr txBox="1">
            <a:spLocks/>
          </p:cNvSpPr>
          <p:nvPr/>
        </p:nvSpPr>
        <p:spPr>
          <a:xfrm>
            <a:off x="336499" y="1351247"/>
            <a:ext cx="5300928" cy="4821213"/>
          </a:xfrm>
          <a:prstGeom prst="rect">
            <a:avLst/>
          </a:prstGeom>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5002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p:cNvSpPr>
                <a:spLocks noGrp="1"/>
              </p:cNvSpPr>
              <p:nvPr>
                <p:ph idx="1"/>
              </p:nvPr>
            </p:nvSpPr>
            <p:spPr/>
            <p:txBody>
              <a:bodyPr>
                <a:normAutofit/>
              </a:bodyPr>
              <a:lstStyle/>
              <a:p>
                <a:pPr marL="342900" indent="-342900">
                  <a:buFont typeface="Wingdings" pitchFamily="2" charset="2"/>
                  <a:buChar char="§"/>
                </a:pPr>
                <a:r>
                  <a:rPr lang="en-US" dirty="0" smtClean="0"/>
                  <a:t>derive single hop latency </a:t>
                </a:r>
                <a14:m>
                  <m:oMath xmlns:m="http://schemas.openxmlformats.org/officeDocument/2006/math">
                    <m:sSubSup>
                      <m:sSubSupPr>
                        <m:ctrlPr>
                          <a:rPr lang="en-US" i="1">
                            <a:latin typeface="Cambria Math"/>
                          </a:rPr>
                        </m:ctrlPr>
                      </m:sSubSupPr>
                      <m:e>
                        <m:r>
                          <a:rPr lang="de-DE" i="1">
                            <a:latin typeface="Cambria Math"/>
                          </a:rPr>
                          <m:t>𝑹</m:t>
                        </m:r>
                      </m:e>
                      <m:sub/>
                      <m:sup>
                        <m:r>
                          <a:rPr lang="de-DE" i="1">
                            <a:latin typeface="Cambria Math"/>
                          </a:rPr>
                          <m:t>+</m:t>
                        </m:r>
                      </m:sup>
                    </m:sSubSup>
                  </m:oMath>
                </a14:m>
                <a:r>
                  <a:rPr lang="en-US" dirty="0" smtClean="0"/>
                  <a:t> based </a:t>
                </a:r>
                <a:r>
                  <a:rPr lang="en-US" dirty="0" smtClean="0"/>
                  <a:t>on</a:t>
                </a:r>
              </a:p>
              <a:p>
                <a:pPr marL="533400" lvl="1" indent="-342900"/>
                <a:r>
                  <a:rPr lang="en-US" dirty="0" smtClean="0"/>
                  <a:t>multiple </a:t>
                </a:r>
                <a:r>
                  <a:rPr lang="en-US" dirty="0" smtClean="0"/>
                  <a:t>activation busy </a:t>
                </a:r>
                <a:r>
                  <a:rPr lang="en-US" dirty="0" smtClean="0"/>
                  <a:t>time</a:t>
                </a:r>
              </a:p>
              <a:p>
                <a:pPr marL="533400" lvl="1" indent="-342900"/>
                <a:r>
                  <a:rPr lang="en-US" dirty="0" smtClean="0"/>
                  <a:t>router’s </a:t>
                </a:r>
                <a:r>
                  <a:rPr lang="en-US" dirty="0" smtClean="0"/>
                  <a:t>overhead (e.g</a:t>
                </a:r>
                <a:r>
                  <a:rPr lang="en-US" dirty="0"/>
                  <a:t>. time to determine and acquire output port</a:t>
                </a:r>
                <a:r>
                  <a:rPr lang="en-US" dirty="0" smtClean="0"/>
                  <a:t>)</a:t>
                </a:r>
              </a:p>
              <a:p>
                <a:pPr marL="342900" indent="-342900">
                  <a:buFont typeface="Wingdings" pitchFamily="2" charset="2"/>
                  <a:buChar char="§"/>
                </a:pPr>
                <a:r>
                  <a:rPr lang="en-US" dirty="0" smtClean="0"/>
                  <a:t>network latency </a:t>
                </a:r>
                <a14:m>
                  <m:oMath xmlns:m="http://schemas.openxmlformats.org/officeDocument/2006/math">
                    <m:sSubSup>
                      <m:sSubSupPr>
                        <m:ctrlPr>
                          <a:rPr lang="en-US" i="1">
                            <a:latin typeface="Cambria Math"/>
                          </a:rPr>
                        </m:ctrlPr>
                      </m:sSubSupPr>
                      <m:e>
                        <m:r>
                          <a:rPr lang="de-DE" i="1">
                            <a:latin typeface="Cambria Math"/>
                          </a:rPr>
                          <m:t>𝒍</m:t>
                        </m:r>
                      </m:e>
                      <m:sub/>
                      <m:sup>
                        <m:r>
                          <a:rPr lang="de-DE" i="1">
                            <a:latin typeface="Cambria Math"/>
                          </a:rPr>
                          <m:t>+</m:t>
                        </m:r>
                      </m:sup>
                    </m:sSubSup>
                  </m:oMath>
                </a14:m>
                <a:r>
                  <a:rPr lang="en-US" dirty="0" smtClean="0"/>
                  <a:t>: </a:t>
                </a:r>
                <a:endParaRPr lang="en-US" dirty="0" smtClean="0"/>
              </a:p>
              <a:p>
                <a:pPr marL="533400" lvl="1" indent="-342900"/>
                <a:r>
                  <a:rPr lang="en-US" dirty="0" smtClean="0"/>
                  <a:t>sum </a:t>
                </a:r>
                <a:r>
                  <a:rPr lang="en-US" dirty="0" smtClean="0"/>
                  <a:t>of single hop latencies on path</a:t>
                </a:r>
              </a:p>
              <a:p>
                <a:pPr marL="342900" lvl="1" indent="0">
                  <a:buNone/>
                </a:pPr>
                <a:r>
                  <a:rPr lang="en-US" dirty="0" smtClean="0"/>
                  <a:t>   + injection </a:t>
                </a:r>
                <a:r>
                  <a:rPr lang="en-US" dirty="0"/>
                  <a:t>time (including </a:t>
                </a:r>
                <a:r>
                  <a:rPr lang="en-US" dirty="0" smtClean="0">
                    <a:solidFill>
                      <a:srgbClr val="C00000"/>
                    </a:solidFill>
                  </a:rPr>
                  <a:t>backpressure</a:t>
                </a:r>
                <a:r>
                  <a:rPr lang="en-US" dirty="0" smtClean="0"/>
                  <a:t/>
                </a:r>
                <a:br>
                  <a:rPr lang="en-US" dirty="0" smtClean="0"/>
                </a:br>
                <a:r>
                  <a:rPr lang="en-US" dirty="0" smtClean="0"/>
                  <a:t>      at source)</a:t>
                </a:r>
              </a:p>
              <a:p>
                <a:pPr marL="342900" lvl="1" indent="0">
                  <a:buNone/>
                </a:pPr>
                <a:r>
                  <a:rPr lang="en-US" dirty="0"/>
                  <a:t> </a:t>
                </a:r>
                <a:r>
                  <a:rPr lang="en-US" dirty="0" smtClean="0"/>
                  <a:t>  + </a:t>
                </a:r>
                <a:r>
                  <a:rPr lang="en-US" dirty="0"/>
                  <a:t>de-/</a:t>
                </a:r>
                <a:r>
                  <a:rPr lang="en-US" dirty="0" err="1"/>
                  <a:t>packetization</a:t>
                </a:r>
                <a:r>
                  <a:rPr lang="en-US" dirty="0"/>
                  <a:t> overhead</a:t>
                </a:r>
              </a:p>
              <a:p>
                <a:endParaRPr lang="en-US" dirty="0"/>
              </a:p>
            </p:txBody>
          </p:sp>
        </mc:Choice>
        <mc:Fallback>
          <p:sp>
            <p:nvSpPr>
              <p:cNvPr id="2" name="Inhaltsplatzhalter 1"/>
              <p:cNvSpPr>
                <a:spLocks noGrp="1" noRot="1" noChangeAspect="1" noMove="1" noResize="1" noEditPoints="1" noAdjustHandles="1" noChangeArrowheads="1" noChangeShapeType="1" noTextEdit="1"/>
              </p:cNvSpPr>
              <p:nvPr>
                <p:ph idx="1"/>
              </p:nvPr>
            </p:nvSpPr>
            <p:spPr>
              <a:blipFill rotWithShape="1">
                <a:blip r:embed="rId2"/>
                <a:stretch>
                  <a:fillRect l="-1674" t="-1405"/>
                </a:stretch>
              </a:blipFill>
            </p:spPr>
            <p:txBody>
              <a:bodyPr/>
              <a:lstStyle/>
              <a:p>
                <a:r>
                  <a:rPr lang="en-US">
                    <a:noFill/>
                  </a:rPr>
                  <a:t> </a:t>
                </a:r>
              </a:p>
            </p:txBody>
          </p:sp>
        </mc:Fallback>
      </mc:AlternateContent>
      <p:sp>
        <p:nvSpPr>
          <p:cNvPr id="3" name="Titel 2"/>
          <p:cNvSpPr>
            <a:spLocks noGrp="1"/>
          </p:cNvSpPr>
          <p:nvPr>
            <p:ph type="title"/>
          </p:nvPr>
        </p:nvSpPr>
        <p:spPr/>
        <p:txBody>
          <a:bodyPr/>
          <a:lstStyle/>
          <a:p>
            <a:r>
              <a:rPr lang="en-US" dirty="0" smtClean="0"/>
              <a:t>Network Latency</a:t>
            </a:r>
            <a:endParaRPr lang="en-US" dirty="0"/>
          </a:p>
        </p:txBody>
      </p:sp>
      <mc:AlternateContent xmlns:mc="http://schemas.openxmlformats.org/markup-compatibility/2006" xmlns:a14="http://schemas.microsoft.com/office/drawing/2010/main">
        <mc:Choice Requires="a14">
          <p:sp>
            <p:nvSpPr>
              <p:cNvPr id="7" name="Textfeld 6"/>
              <p:cNvSpPr txBox="1"/>
              <p:nvPr/>
            </p:nvSpPr>
            <p:spPr>
              <a:xfrm>
                <a:off x="5686665" y="3123146"/>
                <a:ext cx="3249736" cy="12207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a:rPr>
                          </m:ctrlPr>
                        </m:sSubSupPr>
                        <m:e>
                          <m:r>
                            <a:rPr lang="de-DE" sz="1600" b="0" i="1" smtClean="0">
                              <a:latin typeface="Cambria Math"/>
                            </a:rPr>
                            <m:t>𝑙</m:t>
                          </m:r>
                        </m:e>
                        <m:sub>
                          <m:r>
                            <a:rPr lang="de-DE" sz="1600" b="0" i="1" smtClean="0">
                              <a:latin typeface="Cambria Math"/>
                            </a:rPr>
                            <m:t>𝑖</m:t>
                          </m:r>
                        </m:sub>
                        <m:sup>
                          <m:r>
                            <a:rPr lang="de-DE" sz="1600" b="0" i="1" smtClean="0">
                              <a:latin typeface="Cambria Math"/>
                            </a:rPr>
                            <m:t>+</m:t>
                          </m:r>
                        </m:sup>
                      </m:sSubSup>
                      <m:d>
                        <m:dPr>
                          <m:ctrlPr>
                            <a:rPr lang="de-DE" sz="1600" b="0" i="1" smtClean="0">
                              <a:latin typeface="Cambria Math"/>
                            </a:rPr>
                          </m:ctrlPr>
                        </m:dPr>
                        <m:e>
                          <m:r>
                            <a:rPr lang="de-DE" sz="1600" b="0" i="1" smtClean="0">
                              <a:latin typeface="Cambria Math"/>
                            </a:rPr>
                            <m:t>𝑞</m:t>
                          </m:r>
                        </m:e>
                      </m:d>
                      <m:r>
                        <a:rPr lang="de-DE" sz="1600" b="0" i="1" smtClean="0">
                          <a:latin typeface="Cambria Math"/>
                        </a:rPr>
                        <m:t>=</m:t>
                      </m:r>
                      <m:r>
                        <a:rPr lang="de-DE" sz="1600" b="0" i="1" smtClean="0">
                          <a:latin typeface="Cambria Math"/>
                        </a:rPr>
                        <m:t>𝐼𝑛𝑗𝑒𝑐𝑡𝑖𝑜𝑛𝑇𝑖𝑚𝑒</m:t>
                      </m:r>
                      <m:d>
                        <m:dPr>
                          <m:ctrlPr>
                            <a:rPr lang="de-DE" sz="1600" b="0" i="1" smtClean="0">
                              <a:latin typeface="Cambria Math"/>
                            </a:rPr>
                          </m:ctrlPr>
                        </m:dPr>
                        <m:e>
                          <m:r>
                            <a:rPr lang="de-DE" sz="1600" b="0" i="1" smtClean="0">
                              <a:latin typeface="Cambria Math"/>
                            </a:rPr>
                            <m:t>𝑞</m:t>
                          </m:r>
                        </m:e>
                      </m:d>
                    </m:oMath>
                    <m:oMath xmlns:m="http://schemas.openxmlformats.org/officeDocument/2006/math">
                      <m:r>
                        <a:rPr lang="de-DE" sz="1600" b="0" i="1" smtClean="0">
                          <a:latin typeface="Cambria Math"/>
                        </a:rPr>
                        <m:t>               +</m:t>
                      </m:r>
                      <m:r>
                        <a:rPr lang="de-DE" sz="1600" b="0" i="1" smtClean="0">
                          <a:latin typeface="Cambria Math"/>
                        </a:rPr>
                        <m:t>𝑃𝑎𝑐𝑘𝑒𝑡𝑖𝑧𝑎𝑡𝑖𝑜𝑛𝑂𝑣𝑒𝑟h𝑒𝑎𝑑</m:t>
                      </m:r>
                    </m:oMath>
                    <m:oMath xmlns:m="http://schemas.openxmlformats.org/officeDocument/2006/math">
                      <m:r>
                        <a:rPr lang="de-DE" sz="1600" b="0" i="1" smtClean="0">
                          <a:latin typeface="Cambria Math"/>
                        </a:rPr>
                        <m:t>               +</m:t>
                      </m:r>
                      <m:nary>
                        <m:naryPr>
                          <m:chr m:val="∑"/>
                          <m:supHide m:val="on"/>
                          <m:ctrlPr>
                            <a:rPr lang="de-DE" sz="1600" b="0" i="1" smtClean="0">
                              <a:latin typeface="Cambria Math"/>
                            </a:rPr>
                          </m:ctrlPr>
                        </m:naryPr>
                        <m:sub>
                          <m:r>
                            <m:rPr>
                              <m:brk m:alnAt="7"/>
                            </m:rPr>
                            <a:rPr lang="de-DE" sz="1600" b="0" i="1" smtClean="0">
                              <a:latin typeface="Cambria Math"/>
                            </a:rPr>
                            <m:t>𝑗</m:t>
                          </m:r>
                          <m:r>
                            <a:rPr lang="de-DE" sz="1600" b="0" i="1" smtClean="0">
                              <a:latin typeface="Cambria Math"/>
                            </a:rPr>
                            <m:t> ∈</m:t>
                          </m:r>
                          <m:r>
                            <a:rPr lang="de-DE" sz="1600" b="0" i="1" smtClean="0">
                              <a:latin typeface="Cambria Math"/>
                              <a:ea typeface="Cambria Math"/>
                            </a:rPr>
                            <m:t>𝑇𝑎𝑠𝑘𝑠</m:t>
                          </m:r>
                          <m:r>
                            <a:rPr lang="de-DE" sz="1600" b="0" i="1" smtClean="0">
                              <a:latin typeface="Cambria Math"/>
                              <a:ea typeface="Cambria Math"/>
                            </a:rPr>
                            <m:t>(</m:t>
                          </m:r>
                          <m:r>
                            <a:rPr lang="de-DE" sz="1600" b="0" i="1" smtClean="0">
                              <a:latin typeface="Cambria Math"/>
                              <a:ea typeface="Cambria Math"/>
                            </a:rPr>
                            <m:t>𝑖</m:t>
                          </m:r>
                          <m:r>
                            <a:rPr lang="de-DE" sz="1600" b="0" i="1" smtClean="0">
                              <a:latin typeface="Cambria Math"/>
                              <a:ea typeface="Cambria Math"/>
                            </a:rPr>
                            <m:t>)</m:t>
                          </m:r>
                        </m:sub>
                        <m:sup/>
                        <m:e>
                          <m:sSubSup>
                            <m:sSubSupPr>
                              <m:ctrlPr>
                                <a:rPr lang="de-DE" sz="1600" b="0" i="1" smtClean="0">
                                  <a:latin typeface="Cambria Math"/>
                                </a:rPr>
                              </m:ctrlPr>
                            </m:sSubSupPr>
                            <m:e>
                              <m:r>
                                <a:rPr lang="de-DE" sz="1600" b="0" i="1" smtClean="0">
                                  <a:latin typeface="Cambria Math"/>
                                </a:rPr>
                                <m:t>𝑅</m:t>
                              </m:r>
                            </m:e>
                            <m:sub>
                              <m:r>
                                <a:rPr lang="de-DE" sz="1600" b="0" i="1" smtClean="0">
                                  <a:latin typeface="Cambria Math"/>
                                </a:rPr>
                                <m:t>𝑗</m:t>
                              </m:r>
                            </m:sub>
                            <m:sup>
                              <m:r>
                                <a:rPr lang="de-DE" sz="1600" b="0" i="1" smtClean="0">
                                  <a:latin typeface="Cambria Math"/>
                                </a:rPr>
                                <m:t>+</m:t>
                              </m:r>
                            </m:sup>
                          </m:sSubSup>
                        </m:e>
                      </m:nary>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5686665" y="2342359"/>
                <a:ext cx="3249736" cy="1220783"/>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90133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042988"/>
            <a:ext cx="4566710" cy="4772025"/>
          </a:xfrm>
        </p:spPr>
        <p:txBody>
          <a:bodyPr>
            <a:normAutofit/>
          </a:bodyPr>
          <a:lstStyle/>
          <a:p>
            <a:pPr marL="342900" indent="-342900">
              <a:buFont typeface="Wingdings" pitchFamily="2" charset="2"/>
              <a:buChar char="§"/>
            </a:pPr>
            <a:r>
              <a:rPr lang="en-US" dirty="0" smtClean="0"/>
              <a:t>variety </a:t>
            </a:r>
            <a:r>
              <a:rPr lang="en-US" dirty="0"/>
              <a:t>of activation patterns used in practice</a:t>
            </a:r>
            <a:br>
              <a:rPr lang="en-US" dirty="0"/>
            </a:br>
            <a:r>
              <a:rPr lang="en-US" dirty="0"/>
              <a:t>e.g. periodic + spontaneous, dual cyclic, on change</a:t>
            </a:r>
          </a:p>
          <a:p>
            <a:pPr marL="342900" indent="-342900">
              <a:buFont typeface="Wingdings" pitchFamily="2" charset="2"/>
              <a:buChar char="§"/>
            </a:pPr>
            <a:r>
              <a:rPr lang="en-US" dirty="0"/>
              <a:t>timing verification can consider them through use of minimum distance </a:t>
            </a:r>
            <a:r>
              <a:rPr lang="en-US" dirty="0" smtClean="0"/>
              <a:t>functions</a:t>
            </a:r>
          </a:p>
          <a:p>
            <a:pPr marL="533400" lvl="1" indent="-342900"/>
            <a:r>
              <a:rPr lang="en-US" dirty="0" smtClean="0"/>
              <a:t>i.e</a:t>
            </a:r>
            <a:r>
              <a:rPr lang="en-US" dirty="0"/>
              <a:t>. specification of the minimum distance between any n consecutive </a:t>
            </a:r>
            <a:r>
              <a:rPr lang="en-US" dirty="0" smtClean="0"/>
              <a:t>events</a:t>
            </a:r>
          </a:p>
          <a:p>
            <a:pPr marL="533400" lvl="1" indent="-342900"/>
            <a:r>
              <a:rPr lang="en-US" dirty="0" smtClean="0"/>
              <a:t>derived </a:t>
            </a:r>
            <a:r>
              <a:rPr lang="en-US" dirty="0" smtClean="0"/>
              <a:t>from specification or rate-limiter</a:t>
            </a:r>
            <a:endParaRPr lang="en-US" dirty="0"/>
          </a:p>
          <a:p>
            <a:endParaRPr lang="en-US" dirty="0"/>
          </a:p>
        </p:txBody>
      </p:sp>
      <p:sp>
        <p:nvSpPr>
          <p:cNvPr id="3" name="Title 2"/>
          <p:cNvSpPr>
            <a:spLocks noGrp="1"/>
          </p:cNvSpPr>
          <p:nvPr>
            <p:ph type="title"/>
          </p:nvPr>
        </p:nvSpPr>
        <p:spPr/>
        <p:txBody>
          <a:bodyPr>
            <a:normAutofit/>
          </a:bodyPr>
          <a:lstStyle/>
          <a:p>
            <a:r>
              <a:rPr lang="en-US" dirty="0" smtClean="0"/>
              <a:t>Complex </a:t>
            </a:r>
            <a:r>
              <a:rPr lang="en-US" dirty="0"/>
              <a:t>Activation Patterns</a:t>
            </a:r>
          </a:p>
        </p:txBody>
      </p:sp>
      <p:grpSp>
        <p:nvGrpSpPr>
          <p:cNvPr id="7" name="Gruppieren 6"/>
          <p:cNvGrpSpPr/>
          <p:nvPr/>
        </p:nvGrpSpPr>
        <p:grpSpPr>
          <a:xfrm>
            <a:off x="5063493" y="1349803"/>
            <a:ext cx="3844662" cy="2854845"/>
            <a:chOff x="2726795" y="3113965"/>
            <a:chExt cx="3984817" cy="2535569"/>
          </a:xfrm>
        </p:grpSpPr>
        <p:cxnSp>
          <p:nvCxnSpPr>
            <p:cNvPr id="8" name="Gerade Verbindung mit Pfeil 7"/>
            <p:cNvCxnSpPr/>
            <p:nvPr/>
          </p:nvCxnSpPr>
          <p:spPr>
            <a:xfrm flipV="1">
              <a:off x="3491880" y="3338990"/>
              <a:ext cx="0" cy="2025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3491880" y="5364215"/>
              <a:ext cx="29253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417205" y="5364215"/>
              <a:ext cx="294407" cy="273356"/>
            </a:xfrm>
            <a:prstGeom prst="rect">
              <a:avLst/>
            </a:prstGeom>
            <a:noFill/>
          </p:spPr>
          <p:txBody>
            <a:bodyPr wrap="none" rtlCol="0">
              <a:spAutoFit/>
            </a:bodyPr>
            <a:lstStyle/>
            <a:p>
              <a:r>
                <a:rPr lang="de-DE" sz="1400" smtClean="0"/>
                <a:t>n</a:t>
              </a:r>
              <a:endParaRPr lang="en-US" sz="1400"/>
            </a:p>
          </p:txBody>
        </p:sp>
        <p:sp>
          <p:nvSpPr>
            <p:cNvPr id="11" name="Textfeld 10"/>
            <p:cNvSpPr txBox="1"/>
            <p:nvPr/>
          </p:nvSpPr>
          <p:spPr>
            <a:xfrm>
              <a:off x="2906815" y="3113965"/>
              <a:ext cx="520363" cy="273356"/>
            </a:xfrm>
            <a:prstGeom prst="rect">
              <a:avLst/>
            </a:prstGeom>
            <a:noFill/>
          </p:spPr>
          <p:txBody>
            <a:bodyPr wrap="none" rtlCol="0">
              <a:spAutoFit/>
            </a:bodyPr>
            <a:lstStyle/>
            <a:p>
              <a:r>
                <a:rPr lang="el-GR" sz="1400" dirty="0" smtClean="0"/>
                <a:t>δ</a:t>
              </a:r>
              <a:r>
                <a:rPr lang="de-DE" sz="1400" dirty="0" smtClean="0"/>
                <a:t>(n)</a:t>
              </a:r>
              <a:endParaRPr lang="en-US" sz="1400" dirty="0"/>
            </a:p>
          </p:txBody>
        </p:sp>
        <p:sp>
          <p:nvSpPr>
            <p:cNvPr id="12" name="Textfeld 11"/>
            <p:cNvSpPr txBox="1"/>
            <p:nvPr/>
          </p:nvSpPr>
          <p:spPr>
            <a:xfrm>
              <a:off x="3581890" y="5376178"/>
              <a:ext cx="294407" cy="273356"/>
            </a:xfrm>
            <a:prstGeom prst="rect">
              <a:avLst/>
            </a:prstGeom>
            <a:noFill/>
          </p:spPr>
          <p:txBody>
            <a:bodyPr wrap="none" rtlCol="0">
              <a:spAutoFit/>
            </a:bodyPr>
            <a:lstStyle/>
            <a:p>
              <a:r>
                <a:rPr lang="de-DE" sz="1400" smtClean="0"/>
                <a:t>2</a:t>
              </a:r>
              <a:endParaRPr lang="en-US" sz="1400"/>
            </a:p>
          </p:txBody>
        </p:sp>
        <p:sp>
          <p:nvSpPr>
            <p:cNvPr id="13" name="Textfeld 12"/>
            <p:cNvSpPr txBox="1"/>
            <p:nvPr/>
          </p:nvSpPr>
          <p:spPr>
            <a:xfrm>
              <a:off x="4144453" y="5376178"/>
              <a:ext cx="294407" cy="273356"/>
            </a:xfrm>
            <a:prstGeom prst="rect">
              <a:avLst/>
            </a:prstGeom>
            <a:noFill/>
          </p:spPr>
          <p:txBody>
            <a:bodyPr wrap="none" rtlCol="0">
              <a:spAutoFit/>
            </a:bodyPr>
            <a:lstStyle/>
            <a:p>
              <a:r>
                <a:rPr lang="de-DE" sz="1400" smtClean="0"/>
                <a:t>3</a:t>
              </a:r>
              <a:endParaRPr lang="en-US" sz="1400"/>
            </a:p>
          </p:txBody>
        </p:sp>
        <p:sp>
          <p:nvSpPr>
            <p:cNvPr id="14" name="Textfeld 13"/>
            <p:cNvSpPr txBox="1"/>
            <p:nvPr/>
          </p:nvSpPr>
          <p:spPr>
            <a:xfrm>
              <a:off x="4707016" y="5376178"/>
              <a:ext cx="294407" cy="273356"/>
            </a:xfrm>
            <a:prstGeom prst="rect">
              <a:avLst/>
            </a:prstGeom>
            <a:noFill/>
          </p:spPr>
          <p:txBody>
            <a:bodyPr wrap="none" rtlCol="0">
              <a:spAutoFit/>
            </a:bodyPr>
            <a:lstStyle/>
            <a:p>
              <a:r>
                <a:rPr lang="de-DE" sz="1400" smtClean="0"/>
                <a:t>4</a:t>
              </a:r>
              <a:endParaRPr lang="en-US" sz="1400"/>
            </a:p>
          </p:txBody>
        </p:sp>
        <p:sp>
          <p:nvSpPr>
            <p:cNvPr id="15" name="Textfeld 14"/>
            <p:cNvSpPr txBox="1"/>
            <p:nvPr/>
          </p:nvSpPr>
          <p:spPr>
            <a:xfrm>
              <a:off x="5269579" y="5376178"/>
              <a:ext cx="294407" cy="273356"/>
            </a:xfrm>
            <a:prstGeom prst="rect">
              <a:avLst/>
            </a:prstGeom>
            <a:noFill/>
          </p:spPr>
          <p:txBody>
            <a:bodyPr wrap="none" rtlCol="0">
              <a:spAutoFit/>
            </a:bodyPr>
            <a:lstStyle/>
            <a:p>
              <a:r>
                <a:rPr lang="de-DE" sz="1400" smtClean="0"/>
                <a:t>5</a:t>
              </a:r>
              <a:endParaRPr lang="en-US" sz="1400"/>
            </a:p>
          </p:txBody>
        </p:sp>
        <p:sp>
          <p:nvSpPr>
            <p:cNvPr id="16" name="Textfeld 15"/>
            <p:cNvSpPr txBox="1"/>
            <p:nvPr/>
          </p:nvSpPr>
          <p:spPr>
            <a:xfrm>
              <a:off x="5832140" y="5376178"/>
              <a:ext cx="294407" cy="273356"/>
            </a:xfrm>
            <a:prstGeom prst="rect">
              <a:avLst/>
            </a:prstGeom>
            <a:noFill/>
          </p:spPr>
          <p:txBody>
            <a:bodyPr wrap="none" rtlCol="0">
              <a:spAutoFit/>
            </a:bodyPr>
            <a:lstStyle/>
            <a:p>
              <a:r>
                <a:rPr lang="de-DE" sz="1400" smtClean="0"/>
                <a:t>6</a:t>
              </a:r>
              <a:endParaRPr lang="en-US" sz="1400"/>
            </a:p>
          </p:txBody>
        </p:sp>
        <p:sp>
          <p:nvSpPr>
            <p:cNvPr id="17" name="Freihandform 16"/>
            <p:cNvSpPr/>
            <p:nvPr/>
          </p:nvSpPr>
          <p:spPr>
            <a:xfrm>
              <a:off x="3479470" y="3598223"/>
              <a:ext cx="2873829" cy="1757548"/>
            </a:xfrm>
            <a:custGeom>
              <a:avLst/>
              <a:gdLst>
                <a:gd name="connsiteX0" fmla="*/ 0 w 2873829"/>
                <a:gd name="connsiteY0" fmla="*/ 1757548 h 1757548"/>
                <a:gd name="connsiteX1" fmla="*/ 819398 w 2873829"/>
                <a:gd name="connsiteY1" fmla="*/ 1757548 h 1757548"/>
                <a:gd name="connsiteX2" fmla="*/ 819398 w 2873829"/>
                <a:gd name="connsiteY2" fmla="*/ 1472541 h 1757548"/>
                <a:gd name="connsiteX3" fmla="*/ 1389413 w 2873829"/>
                <a:gd name="connsiteY3" fmla="*/ 1472541 h 1757548"/>
                <a:gd name="connsiteX4" fmla="*/ 1389413 w 2873829"/>
                <a:gd name="connsiteY4" fmla="*/ 1199408 h 1757548"/>
                <a:gd name="connsiteX5" fmla="*/ 1959429 w 2873829"/>
                <a:gd name="connsiteY5" fmla="*/ 1199408 h 1757548"/>
                <a:gd name="connsiteX6" fmla="*/ 1959429 w 2873829"/>
                <a:gd name="connsiteY6" fmla="*/ 332509 h 1757548"/>
                <a:gd name="connsiteX7" fmla="*/ 2481943 w 2873829"/>
                <a:gd name="connsiteY7" fmla="*/ 332509 h 1757548"/>
                <a:gd name="connsiteX8" fmla="*/ 2481943 w 2873829"/>
                <a:gd name="connsiteY8" fmla="*/ 0 h 1757548"/>
                <a:gd name="connsiteX9" fmla="*/ 2873829 w 2873829"/>
                <a:gd name="connsiteY9" fmla="*/ 0 h 175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3829" h="1757548">
                  <a:moveTo>
                    <a:pt x="0" y="1757548"/>
                  </a:moveTo>
                  <a:lnTo>
                    <a:pt x="819398" y="1757548"/>
                  </a:lnTo>
                  <a:lnTo>
                    <a:pt x="819398" y="1472541"/>
                  </a:lnTo>
                  <a:lnTo>
                    <a:pt x="1389413" y="1472541"/>
                  </a:lnTo>
                  <a:lnTo>
                    <a:pt x="1389413" y="1199408"/>
                  </a:lnTo>
                  <a:lnTo>
                    <a:pt x="1959429" y="1199408"/>
                  </a:lnTo>
                  <a:lnTo>
                    <a:pt x="1959429" y="332509"/>
                  </a:lnTo>
                  <a:lnTo>
                    <a:pt x="2481943" y="332509"/>
                  </a:lnTo>
                  <a:lnTo>
                    <a:pt x="2481943" y="0"/>
                  </a:lnTo>
                  <a:lnTo>
                    <a:pt x="2873829" y="0"/>
                  </a:lnTo>
                </a:path>
              </a:pathLst>
            </a:custGeom>
            <a:noFill/>
            <a:ln w="190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400"/>
            </a:p>
          </p:txBody>
        </p:sp>
        <p:sp>
          <p:nvSpPr>
            <p:cNvPr id="18" name="Textfeld 17"/>
            <p:cNvSpPr txBox="1"/>
            <p:nvPr/>
          </p:nvSpPr>
          <p:spPr>
            <a:xfrm>
              <a:off x="2861810" y="4859868"/>
              <a:ext cx="541962" cy="273356"/>
            </a:xfrm>
            <a:prstGeom prst="rect">
              <a:avLst/>
            </a:prstGeom>
            <a:noFill/>
          </p:spPr>
          <p:txBody>
            <a:bodyPr wrap="none" rtlCol="0">
              <a:spAutoFit/>
            </a:bodyPr>
            <a:lstStyle/>
            <a:p>
              <a:r>
                <a:rPr lang="de-DE" sz="1400" smtClean="0"/>
                <a:t>5ms</a:t>
              </a:r>
              <a:endParaRPr lang="en-US" sz="1400"/>
            </a:p>
          </p:txBody>
        </p:sp>
        <p:sp>
          <p:nvSpPr>
            <p:cNvPr id="19" name="Textfeld 18"/>
            <p:cNvSpPr txBox="1"/>
            <p:nvPr/>
          </p:nvSpPr>
          <p:spPr>
            <a:xfrm>
              <a:off x="2726795" y="4589838"/>
              <a:ext cx="644971" cy="273356"/>
            </a:xfrm>
            <a:prstGeom prst="rect">
              <a:avLst/>
            </a:prstGeom>
            <a:noFill/>
          </p:spPr>
          <p:txBody>
            <a:bodyPr wrap="none" rtlCol="0">
              <a:spAutoFit/>
            </a:bodyPr>
            <a:lstStyle/>
            <a:p>
              <a:r>
                <a:rPr lang="de-DE" sz="1400" smtClean="0"/>
                <a:t>10ms</a:t>
              </a:r>
              <a:endParaRPr lang="en-US" sz="1400"/>
            </a:p>
          </p:txBody>
        </p:sp>
        <p:sp>
          <p:nvSpPr>
            <p:cNvPr id="20" name="Textfeld 19"/>
            <p:cNvSpPr txBox="1"/>
            <p:nvPr/>
          </p:nvSpPr>
          <p:spPr>
            <a:xfrm>
              <a:off x="2726795" y="3689738"/>
              <a:ext cx="644971" cy="273356"/>
            </a:xfrm>
            <a:prstGeom prst="rect">
              <a:avLst/>
            </a:prstGeom>
            <a:noFill/>
          </p:spPr>
          <p:txBody>
            <a:bodyPr wrap="none" rtlCol="0">
              <a:spAutoFit/>
            </a:bodyPr>
            <a:lstStyle/>
            <a:p>
              <a:r>
                <a:rPr lang="de-DE" sz="1400" dirty="0" smtClean="0"/>
                <a:t>20ms</a:t>
              </a:r>
              <a:endParaRPr lang="en-US" sz="1400" dirty="0"/>
            </a:p>
          </p:txBody>
        </p:sp>
      </p:grpSp>
      <p:cxnSp>
        <p:nvCxnSpPr>
          <p:cNvPr id="21" name="Gerade Verbindung mit Pfeil 20"/>
          <p:cNvCxnSpPr>
            <a:endCxn id="12" idx="2"/>
          </p:cNvCxnSpPr>
          <p:nvPr/>
        </p:nvCxnSpPr>
        <p:spPr>
          <a:xfrm flipV="1">
            <a:off x="6011121" y="4204648"/>
            <a:ext cx="19417" cy="1036139"/>
          </a:xfrm>
          <a:prstGeom prst="straightConnector1">
            <a:avLst/>
          </a:prstGeom>
          <a:solidFill>
            <a:schemeClr val="bg1"/>
          </a:solidFill>
          <a:ln w="38100">
            <a:solidFill>
              <a:srgbClr val="C00000"/>
            </a:solidFill>
            <a:tailEnd type="triangle" w="med" len="lg"/>
          </a:ln>
        </p:spPr>
        <p:style>
          <a:lnRef idx="2">
            <a:schemeClr val="accent5">
              <a:shade val="50000"/>
            </a:schemeClr>
          </a:lnRef>
          <a:fillRef idx="1">
            <a:schemeClr val="accent5"/>
          </a:fillRef>
          <a:effectRef idx="0">
            <a:schemeClr val="accent5"/>
          </a:effectRef>
          <a:fontRef idx="minor">
            <a:schemeClr val="lt1"/>
          </a:fontRef>
        </p:style>
      </p:cxnSp>
      <p:sp>
        <p:nvSpPr>
          <p:cNvPr id="22" name="Rechteck 21"/>
          <p:cNvSpPr/>
          <p:nvPr/>
        </p:nvSpPr>
        <p:spPr>
          <a:xfrm>
            <a:off x="4998510" y="5227315"/>
            <a:ext cx="2025225" cy="780087"/>
          </a:xfrm>
          <a:prstGeom prst="rect">
            <a:avLst/>
          </a:prstGeom>
          <a:solidFill>
            <a:schemeClr val="bg1"/>
          </a:solidFill>
          <a:ln w="381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400" smtClean="0">
                <a:solidFill>
                  <a:srgbClr val="C00000"/>
                </a:solidFill>
              </a:rPr>
              <a:t>2 events may come at once</a:t>
            </a:r>
            <a:endParaRPr lang="en-US" sz="1400" dirty="0" smtClean="0">
              <a:solidFill>
                <a:srgbClr val="C00000"/>
              </a:solidFill>
            </a:endParaRPr>
          </a:p>
        </p:txBody>
      </p:sp>
      <p:cxnSp>
        <p:nvCxnSpPr>
          <p:cNvPr id="23" name="Gerade Verbindung mit Pfeil 22"/>
          <p:cNvCxnSpPr>
            <a:stCxn id="24" idx="0"/>
            <a:endCxn id="17" idx="6"/>
          </p:cNvCxnSpPr>
          <p:nvPr/>
        </p:nvCxnSpPr>
        <p:spPr>
          <a:xfrm flipH="1" flipV="1">
            <a:off x="7680207" y="2269416"/>
            <a:ext cx="400927" cy="2093997"/>
          </a:xfrm>
          <a:prstGeom prst="straightConnector1">
            <a:avLst/>
          </a:prstGeom>
          <a:solidFill>
            <a:schemeClr val="bg1"/>
          </a:solidFill>
          <a:ln w="38100">
            <a:solidFill>
              <a:srgbClr val="C00000"/>
            </a:solidFill>
            <a:tailEnd type="triangle" w="med" len="lg"/>
          </a:ln>
        </p:spPr>
        <p:style>
          <a:lnRef idx="2">
            <a:schemeClr val="accent5">
              <a:shade val="50000"/>
            </a:schemeClr>
          </a:lnRef>
          <a:fillRef idx="1">
            <a:schemeClr val="accent5"/>
          </a:fillRef>
          <a:effectRef idx="0">
            <a:schemeClr val="accent5"/>
          </a:effectRef>
          <a:fontRef idx="minor">
            <a:schemeClr val="lt1"/>
          </a:fontRef>
        </p:style>
      </p:cxnSp>
      <p:sp>
        <p:nvSpPr>
          <p:cNvPr id="24" name="Rechteck 23"/>
          <p:cNvSpPr/>
          <p:nvPr/>
        </p:nvSpPr>
        <p:spPr>
          <a:xfrm>
            <a:off x="7234061" y="4363414"/>
            <a:ext cx="1694145" cy="1253945"/>
          </a:xfrm>
          <a:prstGeom prst="rect">
            <a:avLst/>
          </a:prstGeom>
          <a:solidFill>
            <a:schemeClr val="bg1"/>
          </a:solidFill>
          <a:ln w="381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400" dirty="0" err="1" smtClean="0">
                <a:solidFill>
                  <a:srgbClr val="C00000"/>
                </a:solidFill>
              </a:rPr>
              <a:t>any</a:t>
            </a:r>
            <a:r>
              <a:rPr lang="de-DE" sz="1400" dirty="0" smtClean="0">
                <a:solidFill>
                  <a:srgbClr val="C00000"/>
                </a:solidFill>
              </a:rPr>
              <a:t> 5 </a:t>
            </a:r>
            <a:r>
              <a:rPr lang="de-DE" sz="1400" dirty="0" err="1" smtClean="0">
                <a:solidFill>
                  <a:srgbClr val="C00000"/>
                </a:solidFill>
              </a:rPr>
              <a:t>events</a:t>
            </a:r>
            <a:r>
              <a:rPr lang="de-DE" sz="1400" dirty="0" smtClean="0">
                <a:solidFill>
                  <a:srgbClr val="C00000"/>
                </a:solidFill>
              </a:rPr>
              <a:t> </a:t>
            </a:r>
            <a:r>
              <a:rPr lang="de-DE" sz="1400" dirty="0" err="1" smtClean="0">
                <a:solidFill>
                  <a:srgbClr val="C00000"/>
                </a:solidFill>
              </a:rPr>
              <a:t>are</a:t>
            </a:r>
            <a:r>
              <a:rPr lang="de-DE" sz="1400" dirty="0" smtClean="0">
                <a:solidFill>
                  <a:srgbClr val="C00000"/>
                </a:solidFill>
              </a:rPr>
              <a:t> </a:t>
            </a:r>
            <a:r>
              <a:rPr lang="de-DE" sz="1400" dirty="0" err="1" smtClean="0">
                <a:solidFill>
                  <a:srgbClr val="C00000"/>
                </a:solidFill>
              </a:rPr>
              <a:t>separated</a:t>
            </a:r>
            <a:r>
              <a:rPr lang="de-DE" sz="1400" dirty="0" smtClean="0">
                <a:solidFill>
                  <a:srgbClr val="C00000"/>
                </a:solidFill>
              </a:rPr>
              <a:t> </a:t>
            </a:r>
            <a:r>
              <a:rPr lang="de-DE" sz="1400" dirty="0" err="1" smtClean="0">
                <a:solidFill>
                  <a:srgbClr val="C00000"/>
                </a:solidFill>
              </a:rPr>
              <a:t>by</a:t>
            </a:r>
            <a:r>
              <a:rPr lang="de-DE" sz="1400" dirty="0" smtClean="0">
                <a:solidFill>
                  <a:srgbClr val="C00000"/>
                </a:solidFill>
              </a:rPr>
              <a:t> </a:t>
            </a:r>
            <a:r>
              <a:rPr lang="de-DE" sz="1400" dirty="0" err="1" smtClean="0">
                <a:solidFill>
                  <a:srgbClr val="C00000"/>
                </a:solidFill>
              </a:rPr>
              <a:t>at</a:t>
            </a:r>
            <a:r>
              <a:rPr lang="de-DE" sz="1400" dirty="0" smtClean="0">
                <a:solidFill>
                  <a:srgbClr val="C00000"/>
                </a:solidFill>
              </a:rPr>
              <a:t> least 20 </a:t>
            </a:r>
            <a:r>
              <a:rPr lang="de-DE" sz="1400" dirty="0" err="1" smtClean="0">
                <a:solidFill>
                  <a:srgbClr val="C00000"/>
                </a:solidFill>
              </a:rPr>
              <a:t>ms</a:t>
            </a:r>
            <a:endParaRPr lang="en-US" sz="1400" dirty="0" smtClean="0">
              <a:solidFill>
                <a:srgbClr val="C00000"/>
              </a:solidFill>
            </a:endParaRPr>
          </a:p>
        </p:txBody>
      </p:sp>
    </p:spTree>
    <p:extLst>
      <p:ext uri="{BB962C8B-B14F-4D97-AF65-F5344CB8AC3E}">
        <p14:creationId xmlns:p14="http://schemas.microsoft.com/office/powerpoint/2010/main" val="307206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p:txBody>
              <a:bodyPr/>
              <a:lstStyle/>
              <a:p>
                <a:pPr marL="342900" indent="-342900">
                  <a:buFont typeface="Wingdings" pitchFamily="2" charset="2"/>
                  <a:buChar char="§"/>
                </a:pPr>
                <a:r>
                  <a:rPr lang="en-US" dirty="0" smtClean="0"/>
                  <a:t>extend event model propagation for BC</a:t>
                </a:r>
              </a:p>
              <a:p>
                <a:pPr marL="533400" lvl="1" indent="-342900"/>
                <a:r>
                  <a:rPr lang="en-US" dirty="0" smtClean="0"/>
                  <a:t>minimum and maximum value for each router on path</a:t>
                </a:r>
              </a:p>
              <a:p>
                <a:pPr marL="342900" indent="-342900">
                  <a:buFont typeface="Wingdings" pitchFamily="2" charset="2"/>
                  <a:buChar char="§"/>
                </a:pPr>
                <a:r>
                  <a:rPr lang="en-US" dirty="0" smtClean="0"/>
                  <a:t>or: test all possible combinations where BC can be consumed on path</a:t>
                </a:r>
              </a:p>
              <a:p>
                <a:pPr marL="533400" lvl="1" indent="-342900"/>
                <a14:m>
                  <m:oMath xmlns:m="http://schemas.openxmlformats.org/officeDocument/2006/math">
                    <m:r>
                      <a:rPr lang="de-DE" b="0" i="1" smtClean="0">
                        <a:latin typeface="Cambria Math"/>
                      </a:rPr>
                      <m:t>#</m:t>
                    </m:r>
                    <m:r>
                      <a:rPr lang="de-DE" b="0" i="1" smtClean="0">
                        <a:latin typeface="Cambria Math"/>
                      </a:rPr>
                      <m:t>𝑐𝑜𝑚𝑏𝑖𝑛𝑎𝑡𝑖𝑜𝑛𝑠</m:t>
                    </m:r>
                    <m:r>
                      <a:rPr lang="de-DE" b="0" i="1" smtClean="0">
                        <a:latin typeface="Cambria Math"/>
                      </a:rPr>
                      <m:t>= </m:t>
                    </m:r>
                    <m:d>
                      <m:dPr>
                        <m:ctrlPr>
                          <a:rPr lang="de-DE" b="0" i="1" smtClean="0">
                            <a:latin typeface="Cambria Math"/>
                          </a:rPr>
                        </m:ctrlPr>
                      </m:dPr>
                      <m:e>
                        <m:f>
                          <m:fPr>
                            <m:type m:val="noBar"/>
                            <m:ctrlPr>
                              <a:rPr lang="de-DE" b="0" i="1" smtClean="0">
                                <a:latin typeface="Cambria Math"/>
                              </a:rPr>
                            </m:ctrlPr>
                          </m:fPr>
                          <m:num>
                            <m:r>
                              <a:rPr lang="de-DE" b="0" i="1" smtClean="0">
                                <a:latin typeface="Cambria Math"/>
                              </a:rPr>
                              <m:t>#</m:t>
                            </m:r>
                            <m:r>
                              <a:rPr lang="de-DE" b="0" i="1" smtClean="0">
                                <a:latin typeface="Cambria Math"/>
                              </a:rPr>
                              <m:t>h𝑜𝑝𝑠</m:t>
                            </m:r>
                            <m:r>
                              <a:rPr lang="de-DE" b="0" i="1" smtClean="0">
                                <a:latin typeface="Cambria Math"/>
                              </a:rPr>
                              <m:t>+</m:t>
                            </m:r>
                            <m:r>
                              <a:rPr lang="de-DE" b="0" i="1" smtClean="0">
                                <a:latin typeface="Cambria Math"/>
                              </a:rPr>
                              <m:t>𝐵𝐶</m:t>
                            </m:r>
                            <m:r>
                              <a:rPr lang="de-DE" b="0" i="1" smtClean="0">
                                <a:latin typeface="Cambria Math"/>
                              </a:rPr>
                              <m:t>−1</m:t>
                            </m:r>
                          </m:num>
                          <m:den>
                            <m:r>
                              <a:rPr lang="de-DE" b="0" i="1" smtClean="0">
                                <a:latin typeface="Cambria Math"/>
                              </a:rPr>
                              <m:t>𝐵𝐶</m:t>
                            </m:r>
                          </m:den>
                        </m:f>
                      </m:e>
                    </m:d>
                  </m:oMath>
                </a14:m>
                <a:endParaRPr lang="en-US" dirty="0" smtClean="0"/>
              </a:p>
              <a:p>
                <a:pPr marL="533400" lvl="1" indent="-342900"/>
                <a:r>
                  <a:rPr lang="en-US" dirty="0" smtClean="0"/>
                  <a:t>set of possible combinations can be reduced with knowledge on </a:t>
                </a:r>
                <a:r>
                  <a:rPr lang="en-US" dirty="0"/>
                  <a:t>event model </a:t>
                </a:r>
                <a:r>
                  <a:rPr lang="en-US" dirty="0" smtClean="0"/>
                  <a:t>propagation</a:t>
                </a:r>
              </a:p>
              <a:p>
                <a:pPr marL="342900" indent="-342900">
                  <a:buFont typeface="Wingdings" pitchFamily="2" charset="2"/>
                  <a:buChar char="§"/>
                </a:pPr>
                <a:r>
                  <a:rPr lang="en-US" dirty="0"/>
                  <a:t>f</a:t>
                </a:r>
                <a:r>
                  <a:rPr lang="en-US" dirty="0" smtClean="0"/>
                  <a:t>or each possible combination</a:t>
                </a:r>
              </a:p>
              <a:p>
                <a:pPr marL="533400" lvl="1" indent="-342900"/>
                <a:r>
                  <a:rPr lang="en-US" dirty="0" smtClean="0"/>
                  <a:t>check for deadline violation</a:t>
                </a:r>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blipFill rotWithShape="1">
                <a:blip r:embed="rId2"/>
                <a:stretch>
                  <a:fillRect l="-1674" t="-1405"/>
                </a:stretch>
              </a:blipFill>
            </p:spPr>
            <p:txBody>
              <a:bodyPr/>
              <a:lstStyle/>
              <a:p>
                <a:r>
                  <a:rPr lang="en-US">
                    <a:noFill/>
                  </a:rPr>
                  <a:t> </a:t>
                </a:r>
              </a:p>
            </p:txBody>
          </p:sp>
        </mc:Fallback>
      </mc:AlternateContent>
      <p:sp>
        <p:nvSpPr>
          <p:cNvPr id="3" name="Titel 2"/>
          <p:cNvSpPr>
            <a:spLocks noGrp="1"/>
          </p:cNvSpPr>
          <p:nvPr>
            <p:ph type="title"/>
          </p:nvPr>
        </p:nvSpPr>
        <p:spPr/>
        <p:txBody>
          <a:bodyPr/>
          <a:lstStyle/>
          <a:p>
            <a:r>
              <a:rPr lang="en-US" dirty="0" smtClean="0"/>
              <a:t>Accounting for BC in Analysis</a:t>
            </a:r>
            <a:endParaRPr lang="en-US" dirty="0"/>
          </a:p>
        </p:txBody>
      </p:sp>
    </p:spTree>
    <p:extLst>
      <p:ext uri="{BB962C8B-B14F-4D97-AF65-F5344CB8AC3E}">
        <p14:creationId xmlns:p14="http://schemas.microsoft.com/office/powerpoint/2010/main" val="252467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342900" indent="-342900">
              <a:buFont typeface="Wingdings" pitchFamily="2" charset="2"/>
              <a:buChar char="§"/>
            </a:pPr>
            <a:r>
              <a:rPr lang="en-US" dirty="0" smtClean="0"/>
              <a:t>static partitioning (e.g. TDMA):</a:t>
            </a:r>
          </a:p>
          <a:p>
            <a:pPr lvl="1" indent="0">
              <a:buNone/>
            </a:pPr>
            <a:r>
              <a:rPr lang="en-US" sz="1600" dirty="0"/>
              <a:t> </a:t>
            </a:r>
            <a:r>
              <a:rPr lang="en-US" sz="1600" dirty="0" smtClean="0"/>
              <a:t>   e.g. [Milberg2004], [Goossens2010], [Psarras2015], [Panades2006], [Hansson2007]</a:t>
            </a:r>
          </a:p>
          <a:p>
            <a:pPr lvl="1" indent="0">
              <a:buNone/>
            </a:pPr>
            <a:r>
              <a:rPr lang="en-US" dirty="0" smtClean="0">
                <a:sym typeface="Wingdings" pitchFamily="2" charset="2"/>
              </a:rPr>
              <a:t>   typically </a:t>
            </a:r>
            <a:r>
              <a:rPr lang="en-US" dirty="0">
                <a:sym typeface="Wingdings" pitchFamily="2" charset="2"/>
              </a:rPr>
              <a:t>reduced utilization</a:t>
            </a:r>
            <a:endParaRPr lang="en-US" dirty="0"/>
          </a:p>
          <a:p>
            <a:pPr marL="342900" indent="-342900">
              <a:buFont typeface="Wingdings" pitchFamily="2" charset="2"/>
              <a:buChar char="§"/>
            </a:pPr>
            <a:r>
              <a:rPr lang="en-US" dirty="0" smtClean="0"/>
              <a:t>prioritization:</a:t>
            </a:r>
          </a:p>
          <a:p>
            <a:pPr lvl="1" indent="0">
              <a:buNone/>
            </a:pPr>
            <a:r>
              <a:rPr lang="en-US" sz="1600" dirty="0" smtClean="0"/>
              <a:t>    e.g. [Bolotin2004], [Bjerregaard2005]</a:t>
            </a:r>
          </a:p>
          <a:p>
            <a:pPr marL="533400" lvl="1" indent="-342900"/>
            <a:r>
              <a:rPr lang="en-US" dirty="0"/>
              <a:t>“criticality as priority</a:t>
            </a:r>
            <a:r>
              <a:rPr lang="en-US" dirty="0" smtClean="0"/>
              <a:t>”</a:t>
            </a:r>
          </a:p>
          <a:p>
            <a:pPr lvl="1" indent="0">
              <a:buNone/>
            </a:pPr>
            <a:r>
              <a:rPr lang="en-US" sz="1800" dirty="0" smtClean="0">
                <a:sym typeface="Wingdings" pitchFamily="2" charset="2"/>
              </a:rPr>
              <a:t>  </a:t>
            </a:r>
            <a:r>
              <a:rPr lang="en-US" dirty="0" smtClean="0">
                <a:sym typeface="Wingdings" pitchFamily="2" charset="2"/>
              </a:rPr>
              <a:t> reduced performance for BE</a:t>
            </a:r>
            <a:endParaRPr lang="en-US" sz="1800" dirty="0" smtClean="0"/>
          </a:p>
          <a:p>
            <a:pPr marL="342900" indent="-342900">
              <a:buFont typeface="Wingdings" pitchFamily="2" charset="2"/>
              <a:buChar char="§"/>
            </a:pPr>
            <a:r>
              <a:rPr lang="en-US" dirty="0" smtClean="0"/>
              <a:t>dual Priority:</a:t>
            </a:r>
          </a:p>
          <a:p>
            <a:pPr lvl="1" indent="0">
              <a:buNone/>
            </a:pPr>
            <a:r>
              <a:rPr lang="en-US" sz="1600" dirty="0" smtClean="0"/>
              <a:t>    e.g. [Burns2014], [Indrusiak2015]</a:t>
            </a:r>
          </a:p>
          <a:p>
            <a:pPr marL="533400" lvl="1" indent="-342900"/>
            <a:r>
              <a:rPr lang="en-US" dirty="0" smtClean="0"/>
              <a:t>based on behavior of safety-critical sender:</a:t>
            </a:r>
          </a:p>
          <a:p>
            <a:pPr marL="704850" lvl="2" indent="-342900"/>
            <a:r>
              <a:rPr lang="en-US" dirty="0" smtClean="0"/>
              <a:t>send with either high or low priority</a:t>
            </a:r>
          </a:p>
          <a:p>
            <a:pPr marL="533400" lvl="1" indent="-342900"/>
            <a:r>
              <a:rPr lang="en-US" dirty="0" smtClean="0">
                <a:sym typeface="Wingdings" pitchFamily="2" charset="2"/>
              </a:rPr>
              <a:t>not accounting for NoC load; only for whole path</a:t>
            </a:r>
          </a:p>
          <a:p>
            <a:pPr lvl="1" indent="0">
              <a:buNone/>
            </a:pPr>
            <a:r>
              <a:rPr lang="en-US" dirty="0" smtClean="0">
                <a:sym typeface="Wingdings" pitchFamily="2" charset="2"/>
              </a:rPr>
              <a:t>   reduced exploitation of latency slack</a:t>
            </a:r>
            <a:endParaRPr lang="en-US" dirty="0"/>
          </a:p>
          <a:p>
            <a:pPr marL="533400" lvl="1" indent="-342900"/>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p:txBody>
      </p:sp>
      <p:sp>
        <p:nvSpPr>
          <p:cNvPr id="6" name="Rechteck 5"/>
          <p:cNvSpPr/>
          <p:nvPr/>
        </p:nvSpPr>
        <p:spPr>
          <a:xfrm>
            <a:off x="323528" y="980728"/>
            <a:ext cx="8496944" cy="4752528"/>
          </a:xfrm>
          <a:prstGeom prst="rect">
            <a:avLst/>
          </a:prstGeom>
          <a:solidFill>
            <a:srgbClr val="FFFFFF">
              <a:alpha val="61176"/>
            </a:srgbClr>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p:txBody>
      </p:sp>
      <p:sp>
        <p:nvSpPr>
          <p:cNvPr id="4" name="Titel 3"/>
          <p:cNvSpPr>
            <a:spLocks noGrp="1"/>
          </p:cNvSpPr>
          <p:nvPr>
            <p:ph type="title"/>
          </p:nvPr>
        </p:nvSpPr>
        <p:spPr/>
        <p:txBody>
          <a:bodyPr/>
          <a:lstStyle/>
          <a:p>
            <a:pPr marL="342900" indent="-342900"/>
            <a:r>
              <a:rPr lang="en-US" dirty="0"/>
              <a:t>Providing Quality of </a:t>
            </a:r>
            <a:r>
              <a:rPr lang="en-US" dirty="0" smtClean="0"/>
              <a:t>Service – Related Work</a:t>
            </a:r>
            <a:endParaRPr lang="en-US" dirty="0"/>
          </a:p>
        </p:txBody>
      </p:sp>
      <p:sp>
        <p:nvSpPr>
          <p:cNvPr id="2" name="Textfeld 1"/>
          <p:cNvSpPr txBox="1"/>
          <p:nvPr/>
        </p:nvSpPr>
        <p:spPr>
          <a:xfrm>
            <a:off x="2355259" y="2348880"/>
            <a:ext cx="4721514" cy="193899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smtClean="0">
                <a:solidFill>
                  <a:schemeClr val="bg1"/>
                </a:solidFill>
              </a:rPr>
              <a:t>Goal</a:t>
            </a:r>
            <a:r>
              <a:rPr lang="en-US" sz="2000" dirty="0" smtClean="0">
                <a:solidFill>
                  <a:schemeClr val="bg1"/>
                </a:solidFill>
              </a:rPr>
              <a:t>: minimize </a:t>
            </a:r>
            <a:r>
              <a:rPr lang="en-US" sz="2000" dirty="0">
                <a:solidFill>
                  <a:schemeClr val="bg1"/>
                </a:solidFill>
              </a:rPr>
              <a:t>negative performance </a:t>
            </a:r>
            <a:r>
              <a:rPr lang="en-US" sz="2000" dirty="0" smtClean="0">
                <a:solidFill>
                  <a:schemeClr val="bg1"/>
                </a:solidFill>
              </a:rPr>
              <a:t>impact of </a:t>
            </a:r>
            <a:r>
              <a:rPr lang="en-US" sz="2000" dirty="0" err="1" smtClean="0">
                <a:solidFill>
                  <a:schemeClr val="bg1"/>
                </a:solidFill>
              </a:rPr>
              <a:t>QoS</a:t>
            </a:r>
            <a:r>
              <a:rPr lang="en-US" sz="2000" dirty="0" smtClean="0">
                <a:solidFill>
                  <a:schemeClr val="bg1"/>
                </a:solidFill>
              </a:rPr>
              <a:t> mechanisms</a:t>
            </a:r>
            <a:br>
              <a:rPr lang="en-US" sz="2000" dirty="0" smtClean="0">
                <a:solidFill>
                  <a:schemeClr val="bg1"/>
                </a:solidFill>
              </a:rPr>
            </a:br>
            <a:r>
              <a:rPr lang="en-US" sz="2000" dirty="0" smtClean="0">
                <a:solidFill>
                  <a:schemeClr val="bg1"/>
                </a:solidFill>
              </a:rPr>
              <a:t>(on non-critical senders)</a:t>
            </a:r>
          </a:p>
          <a:p>
            <a:pPr algn="ctr"/>
            <a:endParaRPr lang="en-US" sz="2000" dirty="0">
              <a:solidFill>
                <a:schemeClr val="bg1"/>
              </a:solidFill>
            </a:endParaRPr>
          </a:p>
          <a:p>
            <a:pPr algn="ctr"/>
            <a:r>
              <a:rPr lang="en-US" sz="2000" b="1" dirty="0">
                <a:solidFill>
                  <a:schemeClr val="bg1"/>
                </a:solidFill>
              </a:rPr>
              <a:t>Idea:</a:t>
            </a:r>
            <a:r>
              <a:rPr lang="en-US" sz="2000" dirty="0">
                <a:solidFill>
                  <a:schemeClr val="bg1"/>
                </a:solidFill>
              </a:rPr>
              <a:t> </a:t>
            </a:r>
            <a:r>
              <a:rPr lang="en-US" sz="2000" dirty="0" smtClean="0">
                <a:solidFill>
                  <a:schemeClr val="bg1"/>
                </a:solidFill>
              </a:rPr>
              <a:t>prioritize BE to exploit </a:t>
            </a:r>
            <a:r>
              <a:rPr lang="en-US" sz="2000" dirty="0">
                <a:solidFill>
                  <a:schemeClr val="bg1"/>
                </a:solidFill>
              </a:rPr>
              <a:t>(latency) slack of critical </a:t>
            </a:r>
            <a:r>
              <a:rPr lang="en-US" sz="2000" dirty="0" smtClean="0">
                <a:solidFill>
                  <a:schemeClr val="bg1"/>
                </a:solidFill>
              </a:rPr>
              <a:t>applications</a:t>
            </a:r>
            <a:endParaRPr lang="en-US" sz="2000" dirty="0">
              <a:solidFill>
                <a:schemeClr val="bg1"/>
              </a:solidFill>
            </a:endParaRPr>
          </a:p>
        </p:txBody>
      </p:sp>
      <p:sp>
        <p:nvSpPr>
          <p:cNvPr id="3" name="Textfeld 2"/>
          <p:cNvSpPr txBox="1"/>
          <p:nvPr/>
        </p:nvSpPr>
        <p:spPr>
          <a:xfrm>
            <a:off x="13212960" y="155679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38612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Outline</a:t>
            </a:r>
            <a:endParaRPr lang="en-US" dirty="0"/>
          </a:p>
        </p:txBody>
      </p:sp>
      <p:sp>
        <p:nvSpPr>
          <p:cNvPr id="5" name="Textplatzhalter 4"/>
          <p:cNvSpPr>
            <a:spLocks noGrp="1"/>
          </p:cNvSpPr>
          <p:nvPr>
            <p:ph type="body" idx="1"/>
          </p:nvPr>
        </p:nvSpPr>
        <p:spPr/>
        <p:txBody>
          <a:bodyPr/>
          <a:lstStyle/>
          <a:p>
            <a:pPr marL="342900" indent="-342900">
              <a:buFont typeface="Wingdings" pitchFamily="2" charset="2"/>
              <a:buChar char="§"/>
            </a:pPr>
            <a:r>
              <a:rPr lang="en-US" dirty="0" smtClean="0">
                <a:solidFill>
                  <a:schemeClr val="bg1">
                    <a:lumMod val="65000"/>
                  </a:schemeClr>
                </a:solidFill>
              </a:rPr>
              <a:t>Motivation</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Providing Quality of Service</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Latency Guarantees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Experimental Results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Conclusion</a:t>
            </a:r>
            <a:endParaRPr lang="en-US" dirty="0"/>
          </a:p>
        </p:txBody>
      </p:sp>
    </p:spTree>
    <p:extLst>
      <p:ext uri="{BB962C8B-B14F-4D97-AF65-F5344CB8AC3E}">
        <p14:creationId xmlns:p14="http://schemas.microsoft.com/office/powerpoint/2010/main" val="3302863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31800" y="1042989"/>
            <a:ext cx="8375650" cy="2890068"/>
          </a:xfrm>
        </p:spPr>
        <p:txBody>
          <a:bodyPr/>
          <a:lstStyle/>
          <a:p>
            <a:pPr marL="342900" indent="-342900">
              <a:buFont typeface="Wingdings" pitchFamily="2" charset="2"/>
              <a:buChar char="§"/>
            </a:pPr>
            <a:r>
              <a:rPr lang="en-US" dirty="0" smtClean="0"/>
              <a:t>latency slack</a:t>
            </a:r>
          </a:p>
          <a:p>
            <a:pPr marL="533400" lvl="1" indent="-342900"/>
            <a:r>
              <a:rPr lang="en-US" dirty="0" smtClean="0"/>
              <a:t>difference between worst-case latency and deadline</a:t>
            </a:r>
          </a:p>
          <a:p>
            <a:pPr marL="342900" indent="-342900">
              <a:buFont typeface="Wingdings" pitchFamily="2" charset="2"/>
              <a:buChar char="§"/>
            </a:pPr>
            <a:r>
              <a:rPr lang="en-US" dirty="0" smtClean="0"/>
              <a:t>safety critical applications do not benefit from finishing before deadline</a:t>
            </a:r>
          </a:p>
          <a:p>
            <a:pPr marL="342900" indent="-342900">
              <a:buFont typeface="Wingdings" pitchFamily="2" charset="2"/>
              <a:buChar char="§"/>
            </a:pPr>
            <a:r>
              <a:rPr lang="en-US" dirty="0" smtClean="0"/>
              <a:t>but BE applications benefit from low latency</a:t>
            </a:r>
          </a:p>
          <a:p>
            <a:pPr marL="342900" indent="-342900">
              <a:buFont typeface="Wingdings" pitchFamily="2" charset="2"/>
              <a:buChar char="§"/>
            </a:pPr>
            <a:r>
              <a:rPr lang="en-US" dirty="0" smtClean="0"/>
              <a:t>baseline approach:</a:t>
            </a:r>
          </a:p>
          <a:p>
            <a:pPr marL="533400" lvl="1" indent="-342900"/>
            <a:r>
              <a:rPr lang="en-US" dirty="0" smtClean="0"/>
              <a:t>two traffic classes: guaranteed latency (GL) and best effort (BE)</a:t>
            </a:r>
          </a:p>
          <a:p>
            <a:pPr marL="533400" lvl="1" indent="-342900"/>
            <a:r>
              <a:rPr lang="en-US" b="1" dirty="0" smtClean="0">
                <a:solidFill>
                  <a:schemeClr val="accent1"/>
                </a:solidFill>
              </a:rPr>
              <a:t>prioritize BE</a:t>
            </a:r>
            <a:r>
              <a:rPr lang="en-US" dirty="0" smtClean="0"/>
              <a:t> over GL and </a:t>
            </a:r>
            <a:r>
              <a:rPr lang="en-US" b="1" dirty="0" smtClean="0">
                <a:solidFill>
                  <a:schemeClr val="accent1"/>
                </a:solidFill>
              </a:rPr>
              <a:t>limit interference</a:t>
            </a:r>
            <a:r>
              <a:rPr lang="en-US" dirty="0" smtClean="0"/>
              <a:t> BE induces to GL to exploit slack of GL</a:t>
            </a:r>
          </a:p>
          <a:p>
            <a:pPr marL="342900" indent="-342900"/>
            <a:endParaRPr lang="en-US" dirty="0" smtClean="0"/>
          </a:p>
          <a:p>
            <a:pPr marL="533400" lvl="1" indent="-342900"/>
            <a:endParaRPr lang="en-US" dirty="0" smtClean="0"/>
          </a:p>
          <a:p>
            <a:pPr marL="342900" indent="-342900"/>
            <a:endParaRPr lang="en-US" dirty="0"/>
          </a:p>
        </p:txBody>
      </p:sp>
      <p:sp>
        <p:nvSpPr>
          <p:cNvPr id="4" name="Titel 3"/>
          <p:cNvSpPr>
            <a:spLocks noGrp="1"/>
          </p:cNvSpPr>
          <p:nvPr>
            <p:ph type="title"/>
          </p:nvPr>
        </p:nvSpPr>
        <p:spPr/>
        <p:txBody>
          <a:bodyPr/>
          <a:lstStyle/>
          <a:p>
            <a:r>
              <a:rPr lang="en-US" dirty="0" smtClean="0"/>
              <a:t>Idea</a:t>
            </a:r>
            <a:endParaRPr lang="en-US" dirty="0"/>
          </a:p>
        </p:txBody>
      </p:sp>
      <p:sp>
        <p:nvSpPr>
          <p:cNvPr id="18" name="Textfeld 17"/>
          <p:cNvSpPr txBox="1"/>
          <p:nvPr/>
        </p:nvSpPr>
        <p:spPr>
          <a:xfrm>
            <a:off x="2245081" y="5713511"/>
            <a:ext cx="4653838" cy="307777"/>
          </a:xfrm>
          <a:prstGeom prst="rect">
            <a:avLst/>
          </a:prstGeom>
          <a:noFill/>
        </p:spPr>
        <p:txBody>
          <a:bodyPr wrap="none" rtlCol="0">
            <a:spAutoFit/>
          </a:bodyPr>
          <a:lstStyle/>
          <a:p>
            <a:r>
              <a:rPr lang="en-US" sz="1400" dirty="0" smtClean="0"/>
              <a:t>utility function of a firm/hard real-time task </a:t>
            </a:r>
            <a:r>
              <a:rPr lang="en-US" sz="1200" dirty="0" smtClean="0"/>
              <a:t>(Stankovic1998)</a:t>
            </a:r>
            <a:endParaRPr lang="en-US" sz="1400" dirty="0"/>
          </a:p>
        </p:txBody>
      </p:sp>
      <p:grpSp>
        <p:nvGrpSpPr>
          <p:cNvPr id="26" name="Gruppieren 25"/>
          <p:cNvGrpSpPr/>
          <p:nvPr/>
        </p:nvGrpSpPr>
        <p:grpSpPr>
          <a:xfrm>
            <a:off x="2437892" y="4005064"/>
            <a:ext cx="4268217" cy="1675929"/>
            <a:chOff x="2464023" y="3717032"/>
            <a:chExt cx="4268217" cy="1675929"/>
          </a:xfrm>
        </p:grpSpPr>
        <p:cxnSp>
          <p:nvCxnSpPr>
            <p:cNvPr id="3" name="Gerade Verbindung mit Pfeil 2"/>
            <p:cNvCxnSpPr/>
            <p:nvPr/>
          </p:nvCxnSpPr>
          <p:spPr>
            <a:xfrm>
              <a:off x="2771800" y="5013176"/>
              <a:ext cx="331236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V="1">
              <a:off x="2771800" y="3789040"/>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2771800" y="4149080"/>
              <a:ext cx="2520280" cy="0"/>
            </a:xfrm>
            <a:prstGeom prst="line">
              <a:avLst/>
            </a:prstGeom>
            <a:ln w="38100" cap="sq">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5292080" y="4149080"/>
              <a:ext cx="0" cy="864096"/>
            </a:xfrm>
            <a:prstGeom prst="line">
              <a:avLst/>
            </a:prstGeom>
            <a:ln w="38100" cap="sq">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5292080" y="5013176"/>
              <a:ext cx="0" cy="288032"/>
            </a:xfrm>
            <a:prstGeom prst="line">
              <a:avLst/>
            </a:prstGeom>
            <a:ln w="381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rot="16200000">
              <a:off x="2237038" y="3944017"/>
              <a:ext cx="761747" cy="307777"/>
            </a:xfrm>
            <a:prstGeom prst="rect">
              <a:avLst/>
            </a:prstGeom>
            <a:noFill/>
          </p:spPr>
          <p:txBody>
            <a:bodyPr wrap="none" rtlCol="0">
              <a:spAutoFit/>
            </a:bodyPr>
            <a:lstStyle/>
            <a:p>
              <a:r>
                <a:rPr lang="en-US" sz="1400" dirty="0" smtClean="0"/>
                <a:t>utility(f)</a:t>
              </a:r>
              <a:endParaRPr lang="en-US" sz="1400" dirty="0"/>
            </a:p>
          </p:txBody>
        </p:sp>
        <p:sp>
          <p:nvSpPr>
            <p:cNvPr id="17" name="Textfeld 16"/>
            <p:cNvSpPr txBox="1"/>
            <p:nvPr/>
          </p:nvSpPr>
          <p:spPr>
            <a:xfrm>
              <a:off x="5403030" y="5013176"/>
              <a:ext cx="1329210" cy="307777"/>
            </a:xfrm>
            <a:prstGeom prst="rect">
              <a:avLst/>
            </a:prstGeom>
            <a:noFill/>
          </p:spPr>
          <p:txBody>
            <a:bodyPr wrap="none" rtlCol="0">
              <a:spAutoFit/>
            </a:bodyPr>
            <a:lstStyle/>
            <a:p>
              <a:r>
                <a:rPr lang="en-US" sz="1400" dirty="0" smtClean="0"/>
                <a:t>finishing time f</a:t>
              </a:r>
              <a:endParaRPr lang="en-US" sz="1400" dirty="0"/>
            </a:p>
          </p:txBody>
        </p:sp>
        <p:cxnSp>
          <p:nvCxnSpPr>
            <p:cNvPr id="20" name="Gerade Verbindung 19"/>
            <p:cNvCxnSpPr>
              <a:endCxn id="21" idx="3"/>
            </p:cNvCxnSpPr>
            <p:nvPr/>
          </p:nvCxnSpPr>
          <p:spPr>
            <a:xfrm flipH="1">
              <a:off x="4713053" y="5085184"/>
              <a:ext cx="507019" cy="153889"/>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3851920" y="5085184"/>
              <a:ext cx="861133" cy="307777"/>
            </a:xfrm>
            <a:prstGeom prst="rect">
              <a:avLst/>
            </a:prstGeom>
            <a:noFill/>
          </p:spPr>
          <p:txBody>
            <a:bodyPr wrap="none" rtlCol="0">
              <a:spAutoFit/>
            </a:bodyPr>
            <a:lstStyle/>
            <a:p>
              <a:r>
                <a:rPr lang="en-US" sz="1400" dirty="0" smtClean="0"/>
                <a:t>deadline</a:t>
              </a:r>
              <a:endParaRPr lang="en-US" sz="1400" dirty="0"/>
            </a:p>
          </p:txBody>
        </p:sp>
      </p:grpSp>
    </p:spTree>
    <p:extLst>
      <p:ext uri="{BB962C8B-B14F-4D97-AF65-F5344CB8AC3E}">
        <p14:creationId xmlns:p14="http://schemas.microsoft.com/office/powerpoint/2010/main" val="3802601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342900" indent="-342900">
              <a:buFont typeface="Wingdings" pitchFamily="2" charset="2"/>
              <a:buChar char="§"/>
            </a:pPr>
            <a:r>
              <a:rPr lang="en-US" dirty="0" smtClean="0"/>
              <a:t>extend (GL) packet header with </a:t>
            </a:r>
            <a:r>
              <a:rPr lang="en-US" b="1" dirty="0" smtClean="0">
                <a:solidFill>
                  <a:schemeClr val="accent1"/>
                </a:solidFill>
              </a:rPr>
              <a:t>blocking counter (BC)</a:t>
            </a:r>
          </a:p>
          <a:p>
            <a:pPr marL="533400" lvl="1" indent="-342900"/>
            <a:r>
              <a:rPr lang="en-US" dirty="0" smtClean="0"/>
              <a:t>packet or flit level (tradeoff: performance and overhead)</a:t>
            </a:r>
          </a:p>
          <a:p>
            <a:pPr marL="704850" lvl="2" indent="-342900"/>
            <a:r>
              <a:rPr lang="en-US" dirty="0" smtClean="0"/>
              <a:t>for small or single size packets </a:t>
            </a:r>
            <a:r>
              <a:rPr lang="en-US" dirty="0" smtClean="0">
                <a:sym typeface="Wingdings" pitchFamily="2" charset="2"/>
              </a:rPr>
              <a:t></a:t>
            </a:r>
            <a:r>
              <a:rPr lang="en-US" dirty="0" smtClean="0"/>
              <a:t> packet level sufficient</a:t>
            </a:r>
          </a:p>
          <a:p>
            <a:pPr marL="704850" lvl="2" indent="-342900"/>
            <a:r>
              <a:rPr lang="en-US" dirty="0" smtClean="0"/>
              <a:t>different sizes or more fine granular </a:t>
            </a:r>
            <a:r>
              <a:rPr lang="en-US" dirty="0" smtClean="0">
                <a:sym typeface="Wingdings" pitchFamily="2" charset="2"/>
              </a:rPr>
              <a:t></a:t>
            </a:r>
            <a:r>
              <a:rPr lang="en-US" dirty="0" smtClean="0"/>
              <a:t> flit level</a:t>
            </a:r>
          </a:p>
          <a:p>
            <a:pPr marL="704850" lvl="2" indent="-342900"/>
            <a:endParaRPr lang="en-US" dirty="0" smtClean="0"/>
          </a:p>
          <a:p>
            <a:pPr marL="342900" indent="-342900">
              <a:buFont typeface="Wingdings" pitchFamily="2" charset="2"/>
              <a:buChar char="§"/>
            </a:pPr>
            <a:r>
              <a:rPr lang="en-US" dirty="0" smtClean="0"/>
              <a:t>BC is evaluated and adapted in each router</a:t>
            </a:r>
          </a:p>
          <a:p>
            <a:pPr marL="533400" lvl="1" indent="-342900"/>
            <a:r>
              <a:rPr lang="en-US" dirty="0"/>
              <a:t>d</a:t>
            </a:r>
            <a:r>
              <a:rPr lang="en-US" dirty="0" smtClean="0"/>
              <a:t>ecremented when packet is blocked by higher priority packet</a:t>
            </a:r>
            <a:br>
              <a:rPr lang="en-US" dirty="0" smtClean="0"/>
            </a:br>
            <a:r>
              <a:rPr lang="en-US" dirty="0" smtClean="0"/>
              <a:t>(this can be </a:t>
            </a:r>
            <a:r>
              <a:rPr lang="en-US" dirty="0" err="1" smtClean="0"/>
              <a:t>BE</a:t>
            </a:r>
            <a:r>
              <a:rPr lang="en-US" dirty="0" smtClean="0"/>
              <a:t> or other GL with BC=0)</a:t>
            </a:r>
          </a:p>
          <a:p>
            <a:pPr marL="533400" lvl="1" indent="-342900"/>
            <a:endParaRPr lang="en-US" dirty="0" smtClean="0"/>
          </a:p>
          <a:p>
            <a:pPr marL="342900" indent="-342900">
              <a:buFont typeface="Wingdings" pitchFamily="2" charset="2"/>
              <a:buChar char="§"/>
            </a:pPr>
            <a:r>
              <a:rPr lang="en-US" dirty="0" smtClean="0"/>
              <a:t>if BC of a packet/flit reaches zero:</a:t>
            </a:r>
          </a:p>
          <a:p>
            <a:pPr marL="533400" lvl="1" indent="-342900"/>
            <a:r>
              <a:rPr lang="en-US" dirty="0" smtClean="0"/>
              <a:t>prioritize queue containing it over BE, until no packet/flit with BC=0 is remaining</a:t>
            </a:r>
          </a:p>
          <a:p>
            <a:pPr marL="704850" lvl="2" indent="-342900"/>
            <a:r>
              <a:rPr lang="en-US" dirty="0" smtClean="0"/>
              <a:t>other implementation possible: sorting, forwarding/overtaking</a:t>
            </a:r>
          </a:p>
          <a:p>
            <a:endParaRPr lang="en-US" dirty="0" smtClean="0"/>
          </a:p>
          <a:p>
            <a:pPr marL="342900" indent="-342900"/>
            <a:endParaRPr lang="en-US" dirty="0" smtClean="0"/>
          </a:p>
          <a:p>
            <a:pPr marL="342900" indent="-342900"/>
            <a:endParaRPr lang="en-US" dirty="0" smtClean="0"/>
          </a:p>
          <a:p>
            <a:pPr marL="533400" lvl="1" indent="-342900"/>
            <a:endParaRPr lang="en-US" dirty="0" smtClean="0"/>
          </a:p>
          <a:p>
            <a:pPr marL="342900" indent="-342900"/>
            <a:endParaRPr lang="en-US" dirty="0"/>
          </a:p>
        </p:txBody>
      </p:sp>
      <p:sp>
        <p:nvSpPr>
          <p:cNvPr id="4" name="Titel 3"/>
          <p:cNvSpPr>
            <a:spLocks noGrp="1"/>
          </p:cNvSpPr>
          <p:nvPr>
            <p:ph type="title"/>
          </p:nvPr>
        </p:nvSpPr>
        <p:spPr/>
        <p:txBody>
          <a:bodyPr/>
          <a:lstStyle/>
          <a:p>
            <a:r>
              <a:rPr lang="en-US" dirty="0" smtClean="0"/>
              <a:t>Limit BE Interference</a:t>
            </a:r>
            <a:endParaRPr lang="en-US" dirty="0"/>
          </a:p>
        </p:txBody>
      </p:sp>
    </p:spTree>
    <p:extLst>
      <p:ext uri="{BB962C8B-B14F-4D97-AF65-F5344CB8AC3E}">
        <p14:creationId xmlns:p14="http://schemas.microsoft.com/office/powerpoint/2010/main" val="4208186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342900" indent="-342900">
              <a:buFont typeface="Wingdings" pitchFamily="2" charset="2"/>
              <a:buChar char="§"/>
            </a:pPr>
            <a:r>
              <a:rPr lang="en-US" dirty="0" smtClean="0"/>
              <a:t>header field allows to freely distributed the allowed blocking on the path, based on actual needs of BE</a:t>
            </a:r>
          </a:p>
          <a:p>
            <a:pPr marL="533400" lvl="1" indent="-342900"/>
            <a:r>
              <a:rPr lang="en-US" dirty="0" smtClean="0"/>
              <a:t>account for local or temporary traffic hot spots</a:t>
            </a:r>
          </a:p>
          <a:p>
            <a:pPr marL="533400" lvl="1" indent="-342900"/>
            <a:endParaRPr lang="en-US" dirty="0" smtClean="0"/>
          </a:p>
          <a:p>
            <a:pPr marL="457200" indent="-457200">
              <a:buFont typeface="Wingdings" pitchFamily="2" charset="2"/>
              <a:buChar char="§"/>
            </a:pPr>
            <a:r>
              <a:rPr lang="en-US" dirty="0" smtClean="0"/>
              <a:t>initial value obtained from analysis</a:t>
            </a:r>
          </a:p>
          <a:p>
            <a:pPr marL="647700" lvl="1" indent="-457200"/>
            <a:r>
              <a:rPr lang="en-US" dirty="0"/>
              <a:t>o</a:t>
            </a:r>
            <a:r>
              <a:rPr lang="en-US" dirty="0" smtClean="0"/>
              <a:t>ptimization problem: find initial BC value that minimizes slack, while all (GL) streams are schedulable</a:t>
            </a:r>
          </a:p>
          <a:p>
            <a:pPr marL="647700" lvl="1" indent="-457200"/>
            <a:endParaRPr lang="en-US" dirty="0" smtClean="0"/>
          </a:p>
          <a:p>
            <a:pPr marL="457200" indent="-457200">
              <a:buFont typeface="Wingdings" pitchFamily="2" charset="2"/>
              <a:buChar char="§"/>
            </a:pPr>
            <a:r>
              <a:rPr lang="en-US" dirty="0" smtClean="0"/>
              <a:t>can account for local behavior of sender and (online) adapt BC on packet level</a:t>
            </a:r>
          </a:p>
          <a:p>
            <a:pPr marL="647700" lvl="1" indent="-457200"/>
            <a:r>
              <a:rPr lang="en-US" dirty="0" smtClean="0"/>
              <a:t>e.g. using sender information (cf. [Burns2014], [Indrusiak2015])</a:t>
            </a:r>
          </a:p>
          <a:p>
            <a:pPr marL="647700" lvl="1" indent="-457200"/>
            <a:r>
              <a:rPr lang="en-US" dirty="0" smtClean="0"/>
              <a:t>e.g. allow mode change, software update, task re-mapping</a:t>
            </a:r>
          </a:p>
          <a:p>
            <a:pPr marL="342900" indent="-342900"/>
            <a:endParaRPr lang="en-US" dirty="0" smtClean="0"/>
          </a:p>
          <a:p>
            <a:pPr marL="342900" indent="-342900">
              <a:buFont typeface="Wingdings" pitchFamily="2" charset="2"/>
              <a:buChar char="§"/>
            </a:pPr>
            <a:endParaRPr lang="en-US" dirty="0" smtClean="0"/>
          </a:p>
          <a:p>
            <a:pPr marL="342900" indent="-342900"/>
            <a:endParaRPr lang="en-US" dirty="0" smtClean="0"/>
          </a:p>
          <a:p>
            <a:pPr marL="342900" indent="-342900"/>
            <a:endParaRPr lang="en-US" dirty="0" smtClean="0"/>
          </a:p>
          <a:p>
            <a:pPr marL="533400" lvl="1" indent="-342900"/>
            <a:endParaRPr lang="en-US" dirty="0" smtClean="0"/>
          </a:p>
          <a:p>
            <a:pPr marL="342900" indent="-342900"/>
            <a:endParaRPr lang="en-US" dirty="0"/>
          </a:p>
        </p:txBody>
      </p:sp>
      <p:sp>
        <p:nvSpPr>
          <p:cNvPr id="4" name="Titel 3"/>
          <p:cNvSpPr>
            <a:spLocks noGrp="1"/>
          </p:cNvSpPr>
          <p:nvPr>
            <p:ph type="title"/>
          </p:nvPr>
        </p:nvSpPr>
        <p:spPr/>
        <p:txBody>
          <a:bodyPr/>
          <a:lstStyle/>
          <a:p>
            <a:r>
              <a:rPr lang="en-US" dirty="0" smtClean="0"/>
              <a:t>Blocking Counter</a:t>
            </a:r>
            <a:endParaRPr lang="en-US" dirty="0"/>
          </a:p>
        </p:txBody>
      </p:sp>
    </p:spTree>
    <p:extLst>
      <p:ext uri="{BB962C8B-B14F-4D97-AF65-F5344CB8AC3E}">
        <p14:creationId xmlns:p14="http://schemas.microsoft.com/office/powerpoint/2010/main" val="102104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IDA TUBS">
  <a:themeElements>
    <a:clrScheme name="TU Braunschweig">
      <a:dk1>
        <a:srgbClr val="000000"/>
      </a:dk1>
      <a:lt1>
        <a:srgbClr val="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fontScheme name="Standarddesign">
      <a:majorFont>
        <a:latin typeface="Arial"/>
        <a:ea typeface=""/>
        <a:cs typeface=""/>
      </a:majorFont>
      <a:minorFont>
        <a:latin typeface="Arial"/>
        <a:ea typeface=""/>
        <a:cs typeface=""/>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dirty="0" smtClean="0"/>
        </a:defPPr>
      </a:lstStyle>
      <a:style>
        <a:lnRef idx="2">
          <a:schemeClr val="accent5">
            <a:shade val="50000"/>
          </a:schemeClr>
        </a:lnRef>
        <a:fillRef idx="1">
          <a:schemeClr val="accent5"/>
        </a:fillRef>
        <a:effectRef idx="0">
          <a:schemeClr val="accent5"/>
        </a:effectRef>
        <a:fontRef idx="minor">
          <a:schemeClr val="lt1"/>
        </a:fontRef>
      </a: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TU Braunschweig">
        <a:dk1>
          <a:srgbClr val="000000"/>
        </a:dk1>
        <a:lt1>
          <a:srgbClr val="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3677</Words>
  <Application>Microsoft Office PowerPoint</Application>
  <PresentationFormat>Bildschirmpräsentation (4:3)</PresentationFormat>
  <Paragraphs>677</Paragraphs>
  <Slides>47</Slides>
  <Notes>9</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47</vt:i4>
      </vt:variant>
    </vt:vector>
  </HeadingPairs>
  <TitlesOfParts>
    <vt:vector size="49" baseType="lpstr">
      <vt:lpstr>IDA TUBS</vt:lpstr>
      <vt:lpstr>Grafik</vt:lpstr>
      <vt:lpstr>Efficient Latency Guarantees for Mixed-criticality Networks-on-Chip</vt:lpstr>
      <vt:lpstr>Current and Future Embedded Systems</vt:lpstr>
      <vt:lpstr>Networks-on-Chip (NoC)</vt:lpstr>
      <vt:lpstr>Providing Quality of Service – Related Work</vt:lpstr>
      <vt:lpstr>Providing Quality of Service – Related Work</vt:lpstr>
      <vt:lpstr>Outline</vt:lpstr>
      <vt:lpstr>Idea</vt:lpstr>
      <vt:lpstr>Limit BE Interference</vt:lpstr>
      <vt:lpstr>Blocking Counter</vt:lpstr>
      <vt:lpstr>Outline</vt:lpstr>
      <vt:lpstr>Worst-case Latency</vt:lpstr>
      <vt:lpstr>Worst-case Multiple Activation Processing Time</vt:lpstr>
      <vt:lpstr>Worst-case Multiple Activation Processing Time</vt:lpstr>
      <vt:lpstr>Worst-case Multiple Activation Processing Time</vt:lpstr>
      <vt:lpstr>Worst-case Multiple Activation Processing Time</vt:lpstr>
      <vt:lpstr>Worst-case Multiple Activation Processing Time</vt:lpstr>
      <vt:lpstr>Worst-case Multiple Activation Processing Time</vt:lpstr>
      <vt:lpstr>Worst-case Multiple Activation Processing Time</vt:lpstr>
      <vt:lpstr>Worst-case Multiple Activation Processing Time</vt:lpstr>
      <vt:lpstr>Interference through BC</vt:lpstr>
      <vt:lpstr>Outline</vt:lpstr>
      <vt:lpstr>Evaluation</vt:lpstr>
      <vt:lpstr>Experiment 1</vt:lpstr>
      <vt:lpstr>Experiment 1 – GL Latency (τ1)</vt:lpstr>
      <vt:lpstr>Experiment 1 – BE Latency</vt:lpstr>
      <vt:lpstr>Experiment 1 – GL Backlog (τ1)</vt:lpstr>
      <vt:lpstr>Experiment 2</vt:lpstr>
      <vt:lpstr>Experiment 2 – Random Destinations - BE Latency</vt:lpstr>
      <vt:lpstr>Synthesis Results</vt:lpstr>
      <vt:lpstr>Outline</vt:lpstr>
      <vt:lpstr>Conclusion</vt:lpstr>
      <vt:lpstr>References</vt:lpstr>
      <vt:lpstr>Back Up</vt:lpstr>
      <vt:lpstr>Experiment 2 – Hot Module - BE Latency</vt:lpstr>
      <vt:lpstr>Operational Example (step 0)</vt:lpstr>
      <vt:lpstr>Operational Example (step 1)</vt:lpstr>
      <vt:lpstr>Operational Example (step 2)</vt:lpstr>
      <vt:lpstr>Operational Example (step 3)</vt:lpstr>
      <vt:lpstr>Operational Example (step 4)</vt:lpstr>
      <vt:lpstr>Operational Example (step 5)</vt:lpstr>
      <vt:lpstr>Operational Example (step 6)</vt:lpstr>
      <vt:lpstr>Compositional Performance Analysis for NoCs</vt:lpstr>
      <vt:lpstr>CPA Approach</vt:lpstr>
      <vt:lpstr>Mapping NoC Domain to Processor Resource Model</vt:lpstr>
      <vt:lpstr>Network Latency</vt:lpstr>
      <vt:lpstr>Complex Activation Patterns</vt:lpstr>
      <vt:lpstr>Accounting for BC in 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Workload-aware Shaping of Shared Resource Accesses</dc:title>
  <dc:creator>stobuschat</dc:creator>
  <cp:lastModifiedBy>Sebastian Tobuschat</cp:lastModifiedBy>
  <cp:revision>1054</cp:revision>
  <dcterms:created xsi:type="dcterms:W3CDTF">2014-09-23T13:14:04Z</dcterms:created>
  <dcterms:modified xsi:type="dcterms:W3CDTF">2017-04-19T00:36:15Z</dcterms:modified>
</cp:coreProperties>
</file>